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media/audio1.wav" ContentType="audio/wav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4236" r:id="rId2"/>
    <p:sldMasterId id="2147484249" r:id="rId3"/>
    <p:sldMasterId id="2147484262" r:id="rId4"/>
    <p:sldMasterId id="2147484275" r:id="rId5"/>
    <p:sldMasterId id="2147484288" r:id="rId6"/>
    <p:sldMasterId id="2147484301" r:id="rId7"/>
    <p:sldMasterId id="2147484314" r:id="rId8"/>
    <p:sldMasterId id="2147484327" r:id="rId9"/>
    <p:sldMasterId id="2147484340" r:id="rId10"/>
    <p:sldMasterId id="2147484353" r:id="rId11"/>
    <p:sldMasterId id="2147484366" r:id="rId12"/>
    <p:sldMasterId id="2147484379" r:id="rId13"/>
    <p:sldMasterId id="2147484392" r:id="rId14"/>
  </p:sldMasterIdLst>
  <p:notesMasterIdLst>
    <p:notesMasterId r:id="rId130"/>
  </p:notesMasterIdLst>
  <p:handoutMasterIdLst>
    <p:handoutMasterId r:id="rId131"/>
  </p:handoutMasterIdLst>
  <p:sldIdLst>
    <p:sldId id="312" r:id="rId15"/>
    <p:sldId id="409" r:id="rId16"/>
    <p:sldId id="339" r:id="rId17"/>
    <p:sldId id="371" r:id="rId18"/>
    <p:sldId id="354" r:id="rId19"/>
    <p:sldId id="355" r:id="rId20"/>
    <p:sldId id="373" r:id="rId21"/>
    <p:sldId id="374" r:id="rId22"/>
    <p:sldId id="356" r:id="rId23"/>
    <p:sldId id="258" r:id="rId24"/>
    <p:sldId id="259" r:id="rId25"/>
    <p:sldId id="260" r:id="rId26"/>
    <p:sldId id="261" r:id="rId27"/>
    <p:sldId id="257" r:id="rId28"/>
    <p:sldId id="332" r:id="rId29"/>
    <p:sldId id="264" r:id="rId30"/>
    <p:sldId id="353" r:id="rId31"/>
    <p:sldId id="306" r:id="rId32"/>
    <p:sldId id="307" r:id="rId33"/>
    <p:sldId id="357" r:id="rId34"/>
    <p:sldId id="361" r:id="rId35"/>
    <p:sldId id="408" r:id="rId36"/>
    <p:sldId id="270" r:id="rId37"/>
    <p:sldId id="337" r:id="rId38"/>
    <p:sldId id="284" r:id="rId39"/>
    <p:sldId id="387" r:id="rId40"/>
    <p:sldId id="375" r:id="rId41"/>
    <p:sldId id="410" r:id="rId42"/>
    <p:sldId id="388" r:id="rId43"/>
    <p:sldId id="308" r:id="rId44"/>
    <p:sldId id="358" r:id="rId45"/>
    <p:sldId id="285" r:id="rId46"/>
    <p:sldId id="378" r:id="rId47"/>
    <p:sldId id="328" r:id="rId48"/>
    <p:sldId id="268" r:id="rId49"/>
    <p:sldId id="281" r:id="rId50"/>
    <p:sldId id="269" r:id="rId51"/>
    <p:sldId id="360" r:id="rId52"/>
    <p:sldId id="395" r:id="rId53"/>
    <p:sldId id="396" r:id="rId54"/>
    <p:sldId id="397" r:id="rId55"/>
    <p:sldId id="398" r:id="rId56"/>
    <p:sldId id="399" r:id="rId57"/>
    <p:sldId id="400" r:id="rId58"/>
    <p:sldId id="401" r:id="rId59"/>
    <p:sldId id="402" r:id="rId60"/>
    <p:sldId id="403" r:id="rId61"/>
    <p:sldId id="404" r:id="rId62"/>
    <p:sldId id="405" r:id="rId63"/>
    <p:sldId id="406" r:id="rId64"/>
    <p:sldId id="407" r:id="rId65"/>
    <p:sldId id="265" r:id="rId66"/>
    <p:sldId id="289" r:id="rId67"/>
    <p:sldId id="303" r:id="rId68"/>
    <p:sldId id="340" r:id="rId69"/>
    <p:sldId id="389" r:id="rId70"/>
    <p:sldId id="310" r:id="rId71"/>
    <p:sldId id="266" r:id="rId72"/>
    <p:sldId id="320" r:id="rId73"/>
    <p:sldId id="327" r:id="rId74"/>
    <p:sldId id="271" r:id="rId75"/>
    <p:sldId id="381" r:id="rId76"/>
    <p:sldId id="341" r:id="rId77"/>
    <p:sldId id="362" r:id="rId78"/>
    <p:sldId id="392" r:id="rId79"/>
    <p:sldId id="363" r:id="rId80"/>
    <p:sldId id="304" r:id="rId81"/>
    <p:sldId id="390" r:id="rId82"/>
    <p:sldId id="276" r:id="rId83"/>
    <p:sldId id="391" r:id="rId84"/>
    <p:sldId id="275" r:id="rId85"/>
    <p:sldId id="342" r:id="rId86"/>
    <p:sldId id="343" r:id="rId87"/>
    <p:sldId id="376" r:id="rId88"/>
    <p:sldId id="377" r:id="rId89"/>
    <p:sldId id="290" r:id="rId90"/>
    <p:sldId id="325" r:id="rId91"/>
    <p:sldId id="367" r:id="rId92"/>
    <p:sldId id="394" r:id="rId93"/>
    <p:sldId id="274" r:id="rId94"/>
    <p:sldId id="282" r:id="rId95"/>
    <p:sldId id="283" r:id="rId96"/>
    <p:sldId id="380" r:id="rId97"/>
    <p:sldId id="288" r:id="rId98"/>
    <p:sldId id="262" r:id="rId99"/>
    <p:sldId id="318" r:id="rId100"/>
    <p:sldId id="263" r:id="rId101"/>
    <p:sldId id="319" r:id="rId102"/>
    <p:sldId id="291" r:id="rId103"/>
    <p:sldId id="292" r:id="rId104"/>
    <p:sldId id="313" r:id="rId105"/>
    <p:sldId id="293" r:id="rId106"/>
    <p:sldId id="294" r:id="rId107"/>
    <p:sldId id="393" r:id="rId108"/>
    <p:sldId id="273" r:id="rId109"/>
    <p:sldId id="298" r:id="rId110"/>
    <p:sldId id="321" r:id="rId111"/>
    <p:sldId id="322" r:id="rId112"/>
    <p:sldId id="323" r:id="rId113"/>
    <p:sldId id="324" r:id="rId114"/>
    <p:sldId id="382" r:id="rId115"/>
    <p:sldId id="299" r:id="rId116"/>
    <p:sldId id="333" r:id="rId117"/>
    <p:sldId id="334" r:id="rId118"/>
    <p:sldId id="335" r:id="rId119"/>
    <p:sldId id="336" r:id="rId120"/>
    <p:sldId id="301" r:id="rId121"/>
    <p:sldId id="279" r:id="rId122"/>
    <p:sldId id="314" r:id="rId123"/>
    <p:sldId id="331" r:id="rId124"/>
    <p:sldId id="348" r:id="rId125"/>
    <p:sldId id="316" r:id="rId126"/>
    <p:sldId id="414" r:id="rId127"/>
    <p:sldId id="415" r:id="rId128"/>
    <p:sldId id="418" r:id="rId129"/>
  </p:sldIdLst>
  <p:sldSz cx="9144000" cy="6858000" type="screen4x3"/>
  <p:notesSz cx="7010400" cy="93726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00FF00"/>
    <a:srgbClr val="FF9966"/>
    <a:srgbClr val="FF7C80"/>
    <a:srgbClr val="FF66FF"/>
    <a:srgbClr val="CC99FF"/>
    <a:srgbClr val="A50021"/>
    <a:srgbClr val="FF9933"/>
    <a:srgbClr val="FF990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3627" autoAdjust="0"/>
    <p:restoredTop sz="94676" autoAdjust="0"/>
  </p:normalViewPr>
  <p:slideViewPr>
    <p:cSldViewPr>
      <p:cViewPr varScale="1">
        <p:scale>
          <a:sx n="72" d="100"/>
          <a:sy n="72" d="100"/>
        </p:scale>
        <p:origin x="85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117" Type="http://schemas.openxmlformats.org/officeDocument/2006/relationships/slide" Target="slides/slide103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112" Type="http://schemas.openxmlformats.org/officeDocument/2006/relationships/slide" Target="slides/slide98.xml"/><Relationship Id="rId133" Type="http://schemas.openxmlformats.org/officeDocument/2006/relationships/viewProps" Target="viewProps.xml"/><Relationship Id="rId16" Type="http://schemas.openxmlformats.org/officeDocument/2006/relationships/slide" Target="slides/slide2.xml"/><Relationship Id="rId107" Type="http://schemas.openxmlformats.org/officeDocument/2006/relationships/slide" Target="slides/slide9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102" Type="http://schemas.openxmlformats.org/officeDocument/2006/relationships/slide" Target="slides/slide88.xml"/><Relationship Id="rId123" Type="http://schemas.openxmlformats.org/officeDocument/2006/relationships/slide" Target="slides/slide109.xml"/><Relationship Id="rId128" Type="http://schemas.openxmlformats.org/officeDocument/2006/relationships/slide" Target="slides/slide11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slide" Target="slides/slide63.xml"/><Relationship Id="rId100" Type="http://schemas.openxmlformats.org/officeDocument/2006/relationships/slide" Target="slides/slide86.xml"/><Relationship Id="rId105" Type="http://schemas.openxmlformats.org/officeDocument/2006/relationships/slide" Target="slides/slide91.xml"/><Relationship Id="rId113" Type="http://schemas.openxmlformats.org/officeDocument/2006/relationships/slide" Target="slides/slide99.xml"/><Relationship Id="rId118" Type="http://schemas.openxmlformats.org/officeDocument/2006/relationships/slide" Target="slides/slide104.xml"/><Relationship Id="rId126" Type="http://schemas.openxmlformats.org/officeDocument/2006/relationships/slide" Target="slides/slide112.xml"/><Relationship Id="rId13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121" Type="http://schemas.openxmlformats.org/officeDocument/2006/relationships/slide" Target="slides/slide10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103" Type="http://schemas.openxmlformats.org/officeDocument/2006/relationships/slide" Target="slides/slide89.xml"/><Relationship Id="rId108" Type="http://schemas.openxmlformats.org/officeDocument/2006/relationships/slide" Target="slides/slide94.xml"/><Relationship Id="rId116" Type="http://schemas.openxmlformats.org/officeDocument/2006/relationships/slide" Target="slides/slide102.xml"/><Relationship Id="rId124" Type="http://schemas.openxmlformats.org/officeDocument/2006/relationships/slide" Target="slides/slide110.xml"/><Relationship Id="rId129" Type="http://schemas.openxmlformats.org/officeDocument/2006/relationships/slide" Target="slides/slide115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11" Type="http://schemas.openxmlformats.org/officeDocument/2006/relationships/slide" Target="slides/slide97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6" Type="http://schemas.openxmlformats.org/officeDocument/2006/relationships/slide" Target="slides/slide92.xml"/><Relationship Id="rId114" Type="http://schemas.openxmlformats.org/officeDocument/2006/relationships/slide" Target="slides/slide100.xml"/><Relationship Id="rId119" Type="http://schemas.openxmlformats.org/officeDocument/2006/relationships/slide" Target="slides/slide105.xml"/><Relationship Id="rId127" Type="http://schemas.openxmlformats.org/officeDocument/2006/relationships/slide" Target="slides/slide11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slide" Target="slides/slide80.xml"/><Relationship Id="rId99" Type="http://schemas.openxmlformats.org/officeDocument/2006/relationships/slide" Target="slides/slide85.xml"/><Relationship Id="rId101" Type="http://schemas.openxmlformats.org/officeDocument/2006/relationships/slide" Target="slides/slide87.xml"/><Relationship Id="rId122" Type="http://schemas.openxmlformats.org/officeDocument/2006/relationships/slide" Target="slides/slide108.xml"/><Relationship Id="rId130" Type="http://schemas.openxmlformats.org/officeDocument/2006/relationships/notesMaster" Target="notesMasters/notesMaster1.xml"/><Relationship Id="rId13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109" Type="http://schemas.openxmlformats.org/officeDocument/2006/relationships/slide" Target="slides/slide9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slide" Target="slides/slide90.xml"/><Relationship Id="rId120" Type="http://schemas.openxmlformats.org/officeDocument/2006/relationships/slide" Target="slides/slide106.xml"/><Relationship Id="rId125" Type="http://schemas.openxmlformats.org/officeDocument/2006/relationships/slide" Target="slides/slide11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110" Type="http://schemas.openxmlformats.org/officeDocument/2006/relationships/slide" Target="slides/slide96.xml"/><Relationship Id="rId115" Type="http://schemas.openxmlformats.org/officeDocument/2006/relationships/slide" Target="slides/slide101.xml"/><Relationship Id="rId131" Type="http://schemas.openxmlformats.org/officeDocument/2006/relationships/handoutMaster" Target="handoutMasters/handoutMaster1.xml"/><Relationship Id="rId136" Type="http://schemas.microsoft.com/office/2015/10/relationships/revisionInfo" Target="revisionInfo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155" cy="46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64" tIns="47032" rIns="94064" bIns="47032" numCol="1" anchor="t" anchorCtr="0" compatLnSpc="1">
            <a:prstTxWarp prst="textNoShape">
              <a:avLst/>
            </a:prstTxWarp>
          </a:bodyPr>
          <a:lstStyle>
            <a:lvl1pPr defTabSz="941388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673" y="0"/>
            <a:ext cx="3038155" cy="46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64" tIns="47032" rIns="94064" bIns="47032" numCol="1" anchor="t" anchorCtr="0" compatLnSpc="1">
            <a:prstTxWarp prst="textNoShape">
              <a:avLst/>
            </a:prstTxWarp>
          </a:bodyPr>
          <a:lstStyle>
            <a:lvl1pPr algn="r" defTabSz="941388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01751"/>
            <a:ext cx="3038155" cy="46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64" tIns="47032" rIns="94064" bIns="47032" numCol="1" anchor="b" anchorCtr="0" compatLnSpc="1">
            <a:prstTxWarp prst="textNoShape">
              <a:avLst/>
            </a:prstTxWarp>
          </a:bodyPr>
          <a:lstStyle>
            <a:lvl1pPr defTabSz="941388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673" y="8901751"/>
            <a:ext cx="3038155" cy="46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64" tIns="47032" rIns="94064" bIns="47032" numCol="1" anchor="b" anchorCtr="0" compatLnSpc="1">
            <a:prstTxWarp prst="textNoShape">
              <a:avLst/>
            </a:prstTxWarp>
          </a:bodyPr>
          <a:lstStyle>
            <a:lvl1pPr algn="r" defTabSz="941388">
              <a:defRPr sz="1200">
                <a:cs typeface="+mn-cs"/>
              </a:defRPr>
            </a:lvl1pPr>
          </a:lstStyle>
          <a:p>
            <a:pPr>
              <a:defRPr/>
            </a:pPr>
            <a:fld id="{6AF22FB0-8A2D-4A0B-BBDB-C205C0FF7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72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155" cy="46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64" tIns="47032" rIns="94064" bIns="47032" numCol="1" anchor="t" anchorCtr="0" compatLnSpc="1">
            <a:prstTxWarp prst="textNoShape">
              <a:avLst/>
            </a:prstTxWarp>
          </a:bodyPr>
          <a:lstStyle>
            <a:lvl1pPr defTabSz="941388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673" y="0"/>
            <a:ext cx="3038155" cy="46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64" tIns="47032" rIns="94064" bIns="47032" numCol="1" anchor="t" anchorCtr="0" compatLnSpc="1">
            <a:prstTxWarp prst="textNoShape">
              <a:avLst/>
            </a:prstTxWarp>
          </a:bodyPr>
          <a:lstStyle>
            <a:lvl1pPr algn="r" defTabSz="941388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701675"/>
            <a:ext cx="4686300" cy="3514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55" y="4451668"/>
            <a:ext cx="5607691" cy="4218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64" tIns="47032" rIns="94064" bIns="470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01751"/>
            <a:ext cx="3038155" cy="46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64" tIns="47032" rIns="94064" bIns="47032" numCol="1" anchor="b" anchorCtr="0" compatLnSpc="1">
            <a:prstTxWarp prst="textNoShape">
              <a:avLst/>
            </a:prstTxWarp>
          </a:bodyPr>
          <a:lstStyle>
            <a:lvl1pPr defTabSz="941388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673" y="8901751"/>
            <a:ext cx="3038155" cy="46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64" tIns="47032" rIns="94064" bIns="47032" numCol="1" anchor="b" anchorCtr="0" compatLnSpc="1">
            <a:prstTxWarp prst="textNoShape">
              <a:avLst/>
            </a:prstTxWarp>
          </a:bodyPr>
          <a:lstStyle>
            <a:lvl1pPr algn="r" defTabSz="941388">
              <a:defRPr sz="1200">
                <a:cs typeface="+mn-cs"/>
              </a:defRPr>
            </a:lvl1pPr>
          </a:lstStyle>
          <a:p>
            <a:pPr>
              <a:defRPr/>
            </a:pPr>
            <a:fld id="{E679CFF3-7247-4998-9CB0-9DD7A747C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557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E03EC12-DB13-4957-B014-7651901D1B6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</a:t>
            </a:fld>
            <a:endParaRPr lang="en-US" alt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0F5CBD4C-B277-41D9-958B-BBB1EFB9B832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11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2B533BD6-7C98-4498-ABD6-534A445D120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12</a:t>
            </a:fld>
            <a:endParaRPr lang="en-US" alt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076095C-152E-4C3A-9155-47796D47DE63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13</a:t>
            </a:fld>
            <a:endParaRPr lang="en-US" alt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EC322E4A-B1F9-4CDC-8D70-AA7783ABAE2D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14</a:t>
            </a:fld>
            <a:endParaRPr lang="en-US" alt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213C29-EA96-4A04-B2CA-DA8DCD8CC167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030D91FA-B397-45DD-844F-8C94EFEE0702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16</a:t>
            </a:fld>
            <a:endParaRPr lang="en-US" alt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2C64B34-B093-4661-A835-79950289E475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17</a:t>
            </a:fld>
            <a:endParaRPr lang="en-US" alt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0282969-65E4-4067-A360-B7361F6E9DC4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18</a:t>
            </a:fld>
            <a:endParaRPr lang="en-US" alt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54114B7-CDA6-4DE2-8D0A-B19F91D5F71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19</a:t>
            </a:fld>
            <a:endParaRPr lang="en-US" alt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54114B7-CDA6-4DE2-8D0A-B19F91D5F71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20</a:t>
            </a:fld>
            <a:endParaRPr lang="en-US" alt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710AEAC-C6DA-4A60-AA0D-D32D66CE12E2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3</a:t>
            </a:fld>
            <a:endParaRPr lang="en-US" alt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A1DB1C2-6AD6-4024-9B81-EC4FA6FA7DB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21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668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9235" indent="-284321" defTabSz="93668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7285" indent="-227457" defTabSz="93668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2199" indent="-227457" defTabSz="93668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47113" indent="-227457" defTabSz="93668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02027" indent="-227457" defTabSz="93668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6941" indent="-227457" defTabSz="93668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11855" indent="-227457" defTabSz="93668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6769" indent="-227457" defTabSz="93668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7728EF6-FE75-4CB2-9AC5-CFF283456195}" type="slidenum">
              <a:rPr lang="en-US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474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4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EDDB208-2F71-43DE-8718-AE57F98DDF3B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23</a:t>
            </a:fld>
            <a:endParaRPr lang="en-US" alt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46505F7-5B74-41EC-AC4D-FFB90B64C32A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24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25B759E-D312-4E5D-9F6B-9653AF3BA2C3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25</a:t>
            </a:fld>
            <a:endParaRPr lang="en-US" alt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25B759E-D312-4E5D-9F6B-9653AF3BA2C3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26</a:t>
            </a:fld>
            <a:endParaRPr lang="en-US" alt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25B759E-D312-4E5D-9F6B-9653AF3BA2C3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27</a:t>
            </a:fld>
            <a:endParaRPr lang="en-US" alt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25B759E-D312-4E5D-9F6B-9653AF3BA2C3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28</a:t>
            </a:fld>
            <a:endParaRPr lang="en-US" alt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25B759E-D312-4E5D-9F6B-9653AF3BA2C3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29</a:t>
            </a:fld>
            <a:endParaRPr lang="en-US" alt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28134346-0F0B-4EB2-8870-6FAB3F64023A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30</a:t>
            </a:fld>
            <a:endParaRPr lang="en-US" alt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0008" indent="-2884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53859" indent="-2307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15402" indent="-2307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76945" indent="-2307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38489" indent="-2307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0032" indent="-2307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1576" indent="-2307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3119" indent="-2307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9A903D1-D689-4CCB-B5AE-AA580AB4DEE9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4</a:t>
            </a:fld>
            <a:endParaRPr lang="en-US" alt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 sz="8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6A0CA48-1B73-4F48-B58A-3E6B1B151BC8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31</a:t>
            </a:fld>
            <a:endParaRPr lang="en-US" alt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6A0CA48-1B73-4F48-B58A-3E6B1B151BC8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32</a:t>
            </a:fld>
            <a:endParaRPr lang="en-US" alt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6A0CA48-1B73-4F48-B58A-3E6B1B151BC8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33</a:t>
            </a:fld>
            <a:endParaRPr lang="en-US" alt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0AAA09D-180D-4E46-840A-2C9AA10E175C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34</a:t>
            </a:fld>
            <a:endParaRPr lang="en-US" alt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FF3C32A-5C72-4E42-9EB0-BBFB961659D0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35</a:t>
            </a:fld>
            <a:endParaRPr lang="en-US" alt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9FD256E-13B3-4EFE-93F5-CA4F9D8D6E6B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36</a:t>
            </a:fld>
            <a:endParaRPr lang="en-US" alt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373EA89-8206-4C5C-9A8B-FC76B24C19FD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37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373EA89-8206-4C5C-9A8B-FC76B24C19FD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38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A478EB3-DAC0-44CE-9DA2-3ACBF58E0DA9}" type="slidenum">
              <a:rPr lang="en-US" altLang="en-US" smtClean="0">
                <a:solidFill>
                  <a:prstClr val="black"/>
                </a:solidFill>
              </a:rPr>
              <a:pPr/>
              <a:t>39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79CFF3-7247-4998-9CB0-9DD7A747C572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07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54114B7-CDA6-4DE2-8D0A-B19F91D5F71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</a:t>
            </a:fld>
            <a:endParaRPr lang="en-US" alt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DF9A9C85-F863-4333-AE8D-CD731A83A79E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52</a:t>
            </a:fld>
            <a:endParaRPr lang="en-US" alt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5205E12-7E8C-4585-9CAA-A396D8C98A2E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53</a:t>
            </a:fld>
            <a:endParaRPr lang="en-US" alt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252A1A34-2AFF-478F-A520-37C11972F82F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54</a:t>
            </a:fld>
            <a:endParaRPr lang="en-US" alt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AFDEBCC-2E8E-4598-BDB9-A06F89E8A483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55</a:t>
            </a:fld>
            <a:endParaRPr lang="en-US" alt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AFDEBCC-2E8E-4598-BDB9-A06F89E8A483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56</a:t>
            </a:fld>
            <a:endParaRPr lang="en-US" alt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6A99E6E-01F4-475E-ADD1-50A747526A23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57</a:t>
            </a:fld>
            <a:endParaRPr lang="en-US" alt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EB9D7E4-484B-4896-BB53-644991214928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58</a:t>
            </a:fld>
            <a:endParaRPr lang="en-US" alt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D7A2300-D865-4299-ACB8-CE87C75FC975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59</a:t>
            </a:fld>
            <a:endParaRPr lang="en-US" alt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CC7348E-70B0-483A-A308-164E530027EB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60</a:t>
            </a:fld>
            <a:endParaRPr lang="en-US" alt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38D99B1-EE86-42FE-B019-91F52A338A10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61</a:t>
            </a:fld>
            <a:endParaRPr lang="en-US" alt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54114B7-CDA6-4DE2-8D0A-B19F91D5F71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6</a:t>
            </a:fld>
            <a:endParaRPr lang="en-US" alt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A1DB1C2-6AD6-4024-9B81-EC4FA6FA7DB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62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BD45E01-AF35-46B4-AE09-33074FCDE95D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63</a:t>
            </a:fld>
            <a:endParaRPr lang="en-US" alt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BD45E01-AF35-46B4-AE09-33074FCDE95D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64</a:t>
            </a:fld>
            <a:endParaRPr lang="en-US" alt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BD45E01-AF35-46B4-AE09-33074FCDE95D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65</a:t>
            </a:fld>
            <a:endParaRPr lang="en-US" alt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BD45E01-AF35-46B4-AE09-33074FCDE95D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66</a:t>
            </a:fld>
            <a:endParaRPr lang="en-US" alt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4FB8CC-34D3-4C42-96B5-61D68D109524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67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B43767C-C76C-471B-BCA5-D7BCC3EABB34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68</a:t>
            </a:fld>
            <a:endParaRPr lang="en-US" alt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B43767C-C76C-471B-BCA5-D7BCC3EABB34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69</a:t>
            </a:fld>
            <a:endParaRPr lang="en-US" alt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B43767C-C76C-471B-BCA5-D7BCC3EABB34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70</a:t>
            </a:fld>
            <a:endParaRPr lang="en-US" alt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43CDEC9-927D-4B34-9A0F-06F49BCB44AB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71</a:t>
            </a:fld>
            <a:endParaRPr lang="en-US" alt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54114B7-CDA6-4DE2-8D0A-B19F91D5F71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7</a:t>
            </a:fld>
            <a:endParaRPr lang="en-US" alt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09760E5-5596-4F0B-9589-80F9A4FE444B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72</a:t>
            </a:fld>
            <a:endParaRPr lang="en-US" alt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E6EBC0CE-A369-47DD-A1B5-00A4B28284FA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73</a:t>
            </a:fld>
            <a:endParaRPr lang="en-US" alt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BD45E01-AF35-46B4-AE09-33074FCDE95D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74</a:t>
            </a:fld>
            <a:endParaRPr lang="en-US" alt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BD45E01-AF35-46B4-AE09-33074FCDE95D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75</a:t>
            </a:fld>
            <a:endParaRPr lang="en-US" alt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439FA20-6593-470F-83CE-1B8D6D089E2E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76</a:t>
            </a:fld>
            <a:endParaRPr lang="en-US" alt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A5961F2-EC5D-4528-A016-B219E9692F8D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80</a:t>
            </a:fld>
            <a:endParaRPr lang="en-US" altLang="en-US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93F85CFB-D539-470D-B8DF-59E4B0792F63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81</a:t>
            </a:fld>
            <a:endParaRPr lang="en-US" alt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01DE46F6-36F1-4FC5-95B5-AE0A8E16E6BD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82</a:t>
            </a:fld>
            <a:endParaRPr lang="en-US" alt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A1DB1C2-6AD6-4024-9B81-EC4FA6FA7DB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83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954F437F-EAD7-44EE-88AB-9EC6C16367D5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84</a:t>
            </a:fld>
            <a:endParaRPr lang="en-US" alt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54114B7-CDA6-4DE2-8D0A-B19F91D5F71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8</a:t>
            </a:fld>
            <a:endParaRPr lang="en-US" alt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22B0942-A270-4A7D-8051-745F4A5B3B8A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85</a:t>
            </a:fld>
            <a:endParaRPr lang="en-US" alt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08F23CE-0A5D-4554-AC20-91D5DCBD62F4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86</a:t>
            </a:fld>
            <a:endParaRPr lang="en-US" alt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5A855C8-BD81-4C4A-9B2A-8FD3C1C896BF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87</a:t>
            </a:fld>
            <a:endParaRPr lang="en-US" alt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A50500A-B0B7-4890-9DE8-1FB1665E0DF2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88</a:t>
            </a:fld>
            <a:endParaRPr lang="en-US" alt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C8B54BB-77D6-4D53-BC7F-79982D98F27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89</a:t>
            </a:fld>
            <a:endParaRPr lang="en-US" alt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97D63B89-309C-4D55-B9A2-9408BBEB5109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90</a:t>
            </a:fld>
            <a:endParaRPr lang="en-US" alt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7DBAC44-C9F2-4EA0-B109-C621F806CB38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91</a:t>
            </a:fld>
            <a:endParaRPr lang="en-US" alt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4FF0BE9B-0CAD-4C71-984D-609B4489192F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92</a:t>
            </a:fld>
            <a:endParaRPr lang="en-US" altLang="en-U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EFC3511F-5272-47FE-98DE-EBF778B24464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93</a:t>
            </a:fld>
            <a:endParaRPr lang="en-US" altLang="en-US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7F82294-A1EC-425E-8A09-340779626F48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95</a:t>
            </a:fld>
            <a:endParaRPr lang="en-US" altLang="en-US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54114B7-CDA6-4DE2-8D0A-B19F91D5F71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9</a:t>
            </a:fld>
            <a:endParaRPr lang="en-US" alt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2812F79-5548-4384-AD98-D2E2C1311315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96</a:t>
            </a:fld>
            <a:endParaRPr lang="en-US" altLang="en-U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072662ED-531F-4137-8C7E-DD828CDB7869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97</a:t>
            </a:fld>
            <a:endParaRPr lang="en-US" altLang="en-US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1AC5EA2-7CFA-49C3-A0F8-FDBA3E2449EC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98</a:t>
            </a:fld>
            <a:endParaRPr lang="en-US" alt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A1DB1C2-6AD6-4024-9B81-EC4FA6FA7DB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101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261C65BA-F26A-410F-BB9D-EEB57BF44CBB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102</a:t>
            </a:fld>
            <a:endParaRPr lang="en-US" alt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1326B3A-986D-4F09-9E7D-03EE21464D34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103</a:t>
            </a:fld>
            <a:endParaRPr lang="en-US" altLang="en-US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9D3C0103-1A25-43B7-9D34-BF3AA56A4F1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104</a:t>
            </a:fld>
            <a:endParaRPr lang="en-US" alt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23D2E79D-EF03-4EF3-9DE0-27B1420780EB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105</a:t>
            </a:fld>
            <a:endParaRPr lang="en-US" altLang="en-U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F3D722A-29F5-4606-962E-8073DE895DF8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106</a:t>
            </a:fld>
            <a:endParaRPr lang="en-US" altLang="en-US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4D423BF1-A484-4E42-8ADE-78616AF7A0BA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107</a:t>
            </a:fld>
            <a:endParaRPr lang="en-US" alt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5F79B17-BD1B-4E9C-82AA-46D7CD4A6578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10</a:t>
            </a:fld>
            <a:endParaRPr lang="en-US" alt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2B81B7B8-4739-494B-A1E4-808862215BD4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108</a:t>
            </a:fld>
            <a:endParaRPr lang="en-US" alt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F943B2C-E05E-4F4F-9A68-E8E35F031C5E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109</a:t>
            </a:fld>
            <a:endParaRPr lang="en-US" altLang="en-US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2D694FE-3DB1-40A7-9BF0-7E7C70A12C04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110</a:t>
            </a:fld>
            <a:endParaRPr lang="en-US" altLang="en-US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2D694FE-3DB1-40A7-9BF0-7E7C70A12C04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111</a:t>
            </a:fld>
            <a:endParaRPr lang="en-US" altLang="en-US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5851CE9-F299-4449-B39F-5257B4BD2E12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C90B333-8C14-410C-AD10-6EFB33852EF3}" type="slidenum">
              <a:rPr lang="en-US" altLang="en-US" smtClean="0"/>
              <a:pPr eaLnBrk="1" hangingPunct="1">
                <a:defRPr/>
              </a:pPr>
              <a:t>113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DE28964-2A95-4C34-831D-D1FB2CE50EFD}" type="slidenum">
              <a:rPr lang="en-US" altLang="en-US" smtClean="0"/>
              <a:pPr eaLnBrk="1" hangingPunct="1">
                <a:defRPr/>
              </a:pPr>
              <a:t>114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413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DE28964-2A95-4C34-831D-D1FB2CE50EFD}" type="slidenum">
              <a:rPr lang="en-US" altLang="en-US" smtClean="0"/>
              <a:pPr eaLnBrk="1" hangingPunct="1">
                <a:defRPr/>
              </a:pPr>
              <a:t>115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7649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itchFamily="18" charset="0"/>
                <a:cs typeface="+mn-cs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2955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82956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F2BCD-1800-4088-B503-D8C75F1167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48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119CB-C60A-4A47-96DB-1CD3BC9BE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6148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D9ACC-0387-410D-930B-D235DF4301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950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049A5-CECA-4618-B1B2-6A9E344611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6194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B820A-A2B4-4E6F-B55C-478C592037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92893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C54056-741A-4450-8B9D-BB3B7404F9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3642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9B8AB-3A1A-4E4F-882C-A979D2B81C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5965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84B1E-9353-4239-8C0E-07A4354093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7621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7DD09-3123-4689-8ADE-87D6D08D47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8497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033AA-D535-4825-902C-E5758C7448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967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292B1BD-1BDA-42CD-8E9D-539C5F3751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755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9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23859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859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859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3859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0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1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1DD8F96-3CA0-4274-AD45-AD131AF0ED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44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534C7-F90C-44AA-9952-9B5DB38FC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3202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BE0C7-350D-47D2-83B7-6E713DBCF3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18120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6362A-3E21-400B-A4FE-10B518C0E4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19695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D9ACC-0387-410D-930B-D235DF4301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0736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049A5-CECA-4618-B1B2-6A9E344611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64862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B820A-A2B4-4E6F-B55C-478C592037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35778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C54056-741A-4450-8B9D-BB3B7404F9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475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9B8AB-3A1A-4E4F-882C-A979D2B81C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1560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84B1E-9353-4239-8C0E-07A4354093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0692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7DD09-3123-4689-8ADE-87D6D08D47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9161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033AA-D535-4825-902C-E5758C7448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801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403F4-29AD-45DF-BDA3-4A5B2387A2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25473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292B1BD-1BDA-42CD-8E9D-539C5F3751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700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9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23859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859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859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3859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0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1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1DD8F96-3CA0-4274-AD45-AD131AF0ED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22511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BE0C7-350D-47D2-83B7-6E713DBCF3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1695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6362A-3E21-400B-A4FE-10B518C0E4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35928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D9ACC-0387-410D-930B-D235DF4301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5677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049A5-CECA-4618-B1B2-6A9E344611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24954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B820A-A2B4-4E6F-B55C-478C592037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7775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C54056-741A-4450-8B9D-BB3B7404F9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90942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9B8AB-3A1A-4E4F-882C-A979D2B81C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2551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84B1E-9353-4239-8C0E-07A4354093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537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9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23859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859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859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3859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0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1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1DD8F96-3CA0-4274-AD45-AD131AF0ED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48618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7DD09-3123-4689-8ADE-87D6D08D47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374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033AA-D535-4825-902C-E5758C7448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14540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292B1BD-1BDA-42CD-8E9D-539C5F3751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3859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9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23859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859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859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3859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0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1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1DD8F96-3CA0-4274-AD45-AD131AF0ED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00342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BE0C7-350D-47D2-83B7-6E713DBCF3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634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6362A-3E21-400B-A4FE-10B518C0E4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46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D9ACC-0387-410D-930B-D235DF4301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33425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049A5-CECA-4618-B1B2-6A9E344611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82433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B820A-A2B4-4E6F-B55C-478C592037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35584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C54056-741A-4450-8B9D-BB3B7404F9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233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BE0C7-350D-47D2-83B7-6E713DBCF3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267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9B8AB-3A1A-4E4F-882C-A979D2B81C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77085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84B1E-9353-4239-8C0E-07A4354093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53605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7DD09-3123-4689-8ADE-87D6D08D47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0641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033AA-D535-4825-902C-E5758C7448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41856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292B1BD-1BDA-42CD-8E9D-539C5F3751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5030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9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23859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859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859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3859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0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1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1DD8F96-3CA0-4274-AD45-AD131AF0ED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3465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BE0C7-350D-47D2-83B7-6E713DBCF3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69799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6362A-3E21-400B-A4FE-10B518C0E4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54174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D9ACC-0387-410D-930B-D235DF4301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0110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049A5-CECA-4618-B1B2-6A9E344611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21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6362A-3E21-400B-A4FE-10B518C0E4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63462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B820A-A2B4-4E6F-B55C-478C592037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22161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C54056-741A-4450-8B9D-BB3B7404F9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05575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9B8AB-3A1A-4E4F-882C-A979D2B81C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0602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84B1E-9353-4239-8C0E-07A4354093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23415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7DD09-3123-4689-8ADE-87D6D08D47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69633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033AA-D535-4825-902C-E5758C7448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73440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292B1BD-1BDA-42CD-8E9D-539C5F3751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13103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9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23859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859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859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3859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0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1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1DD8F96-3CA0-4274-AD45-AD131AF0ED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25477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BE0C7-350D-47D2-83B7-6E713DBCF3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3488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6362A-3E21-400B-A4FE-10B518C0E4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846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D9ACC-0387-410D-930B-D235DF4301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33839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D9ACC-0387-410D-930B-D235DF4301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5270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049A5-CECA-4618-B1B2-6A9E344611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00248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B820A-A2B4-4E6F-B55C-478C592037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31784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C54056-741A-4450-8B9D-BB3B7404F9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12801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9B8AB-3A1A-4E4F-882C-A979D2B81C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29246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84B1E-9353-4239-8C0E-07A4354093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33466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7DD09-3123-4689-8ADE-87D6D08D47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74393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033AA-D535-4825-902C-E5758C7448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68125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292B1BD-1BDA-42CD-8E9D-539C5F3751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0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049A5-CECA-4618-B1B2-6A9E344611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80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B820A-A2B4-4E6F-B55C-478C592037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926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C54056-741A-4450-8B9D-BB3B7404F9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07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C419-979D-4F9D-9BA9-B7E7AA9B6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4715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9B8AB-3A1A-4E4F-882C-A979D2B81C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54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84B1E-9353-4239-8C0E-07A4354093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2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7DD09-3123-4689-8ADE-87D6D08D47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90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033AA-D535-4825-902C-E5758C7448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997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292B1BD-1BDA-42CD-8E9D-539C5F3751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52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9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23859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859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859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3859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0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1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1DD8F96-3CA0-4274-AD45-AD131AF0ED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7618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BE0C7-350D-47D2-83B7-6E713DBCF3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5661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6362A-3E21-400B-A4FE-10B518C0E4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5907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D9ACC-0387-410D-930B-D235DF4301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675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049A5-CECA-4618-B1B2-6A9E344611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178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80239-0D28-40F5-AFBD-9F90A9AF7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723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B820A-A2B4-4E6F-B55C-478C592037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2913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C54056-741A-4450-8B9D-BB3B7404F9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7338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9B8AB-3A1A-4E4F-882C-A979D2B81C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291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84B1E-9353-4239-8C0E-07A4354093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967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7DD09-3123-4689-8ADE-87D6D08D47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9956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033AA-D535-4825-902C-E5758C7448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167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292B1BD-1BDA-42CD-8E9D-539C5F3751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3000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9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23859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859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859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3859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0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1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1DD8F96-3CA0-4274-AD45-AD131AF0ED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26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BE0C7-350D-47D2-83B7-6E713DBCF3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9470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6362A-3E21-400B-A4FE-10B518C0E4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082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78F73-0734-4046-8DCB-47EDF9B0D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022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D9ACC-0387-410D-930B-D235DF4301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7825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049A5-CECA-4618-B1B2-6A9E344611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138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B820A-A2B4-4E6F-B55C-478C592037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9272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C54056-741A-4450-8B9D-BB3B7404F9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1588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9B8AB-3A1A-4E4F-882C-A979D2B81C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857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84B1E-9353-4239-8C0E-07A4354093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0384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7DD09-3123-4689-8ADE-87D6D08D47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1147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033AA-D535-4825-902C-E5758C7448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61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292B1BD-1BDA-42CD-8E9D-539C5F3751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118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9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23859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859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859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3859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0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1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1DD8F96-3CA0-4274-AD45-AD131AF0ED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429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CEF61-292A-4DB0-871C-8844BCCBC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839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BE0C7-350D-47D2-83B7-6E713DBCF3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8894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6362A-3E21-400B-A4FE-10B518C0E4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5777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D9ACC-0387-410D-930B-D235DF4301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2722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049A5-CECA-4618-B1B2-6A9E344611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4453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B820A-A2B4-4E6F-B55C-478C592037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9673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C54056-741A-4450-8B9D-BB3B7404F9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8520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9B8AB-3A1A-4E4F-882C-A979D2B81C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4947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84B1E-9353-4239-8C0E-07A4354093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8350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7DD09-3123-4689-8ADE-87D6D08D47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7547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033AA-D535-4825-902C-E5758C7448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433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97976-D208-4006-B87F-9C5C784C5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880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292B1BD-1BDA-42CD-8E9D-539C5F3751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2237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9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23859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859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859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3859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0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1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1DD8F96-3CA0-4274-AD45-AD131AF0ED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7480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BE0C7-350D-47D2-83B7-6E713DBCF3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612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6362A-3E21-400B-A4FE-10B518C0E4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5754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D9ACC-0387-410D-930B-D235DF4301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7527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049A5-CECA-4618-B1B2-6A9E344611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3977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B820A-A2B4-4E6F-B55C-478C592037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5510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C54056-741A-4450-8B9D-BB3B7404F9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5763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9B8AB-3A1A-4E4F-882C-A979D2B81C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7330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84B1E-9353-4239-8C0E-07A4354093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84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EB0E2-DF01-4143-8D2A-BD1E5C1D7A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14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7DD09-3123-4689-8ADE-87D6D08D47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156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033AA-D535-4825-902C-E5758C7448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1620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292B1BD-1BDA-42CD-8E9D-539C5F3751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7995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9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23859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859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859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3859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0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1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1DD8F96-3CA0-4274-AD45-AD131AF0ED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2532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BE0C7-350D-47D2-83B7-6E713DBCF3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8651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6362A-3E21-400B-A4FE-10B518C0E4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2498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D9ACC-0387-410D-930B-D235DF4301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09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049A5-CECA-4618-B1B2-6A9E344611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8978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B820A-A2B4-4E6F-B55C-478C592037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6589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C54056-741A-4450-8B9D-BB3B7404F9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18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E28CA-666D-409B-8237-37D072635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066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9B8AB-3A1A-4E4F-882C-A979D2B81C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6601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84B1E-9353-4239-8C0E-07A4354093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464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7DD09-3123-4689-8ADE-87D6D08D47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5558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033AA-D535-4825-902C-E5758C7448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5459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292B1BD-1BDA-42CD-8E9D-539C5F3751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5696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9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23859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859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859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3859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0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1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1DD8F96-3CA0-4274-AD45-AD131AF0ED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2779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BE0C7-350D-47D2-83B7-6E713DBCF3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5563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6362A-3E21-400B-A4FE-10B518C0E4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8262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D9ACC-0387-410D-930B-D235DF4301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9485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049A5-CECA-4618-B1B2-6A9E344611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544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510EC-9756-4B78-BA36-D96D188F6C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646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B820A-A2B4-4E6F-B55C-478C592037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6436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C54056-741A-4450-8B9D-BB3B7404F9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9879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9B8AB-3A1A-4E4F-882C-A979D2B81C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9850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84B1E-9353-4239-8C0E-07A4354093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792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7DD09-3123-4689-8ADE-87D6D08D47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89931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033AA-D535-4825-902C-E5758C7448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0042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292B1BD-1BDA-42CD-8E9D-539C5F3751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3884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9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23859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859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859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3859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38599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0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8601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1DD8F96-3CA0-4274-AD45-AD131AF0ED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7928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BE0C7-350D-47D2-83B7-6E713DBCF3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8435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6362A-3E21-400B-A4FE-10B518C0E4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60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03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itchFamily="18" charset="0"/>
                <a:cs typeface="+mn-cs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03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03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19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cs typeface="+mn-cs"/>
              </a:defRPr>
            </a:lvl1pPr>
          </a:lstStyle>
          <a:p>
            <a:pPr>
              <a:defRPr/>
            </a:pPr>
            <a:fld id="{B5757F60-4918-4BCE-8499-B2A6FA493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224" r:id="rId2"/>
    <p:sldLayoutId id="2147484225" r:id="rId3"/>
    <p:sldLayoutId id="2147484226" r:id="rId4"/>
    <p:sldLayoutId id="2147484227" r:id="rId5"/>
    <p:sldLayoutId id="2147484228" r:id="rId6"/>
    <p:sldLayoutId id="2147484229" r:id="rId7"/>
    <p:sldLayoutId id="2147484230" r:id="rId8"/>
    <p:sldLayoutId id="2147484231" r:id="rId9"/>
    <p:sldLayoutId id="2147484232" r:id="rId10"/>
    <p:sldLayoutId id="2147484233" r:id="rId11"/>
    <p:sldLayoutId id="214748423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570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3757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757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75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757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84D368-A507-4569-8231-6666E0FAD650}" type="slidenum">
              <a:rPr lang="en-US">
                <a:solidFill>
                  <a:srgbClr val="000000"/>
                </a:solidFill>
                <a:latin typeface="Times New Roman" pitchFamily="18" charset="0"/>
                <a:cs typeface="+mn-cs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24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  <p:sldLayoutId id="214748435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570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3757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757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75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757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84D368-A507-4569-8231-6666E0FAD650}" type="slidenum">
              <a:rPr lang="en-US">
                <a:solidFill>
                  <a:srgbClr val="000000"/>
                </a:solidFill>
                <a:latin typeface="Times New Roman" pitchFamily="18" charset="0"/>
                <a:cs typeface="+mn-cs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575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4" r:id="rId1"/>
    <p:sldLayoutId id="2147484355" r:id="rId2"/>
    <p:sldLayoutId id="2147484356" r:id="rId3"/>
    <p:sldLayoutId id="2147484357" r:id="rId4"/>
    <p:sldLayoutId id="2147484358" r:id="rId5"/>
    <p:sldLayoutId id="2147484359" r:id="rId6"/>
    <p:sldLayoutId id="2147484360" r:id="rId7"/>
    <p:sldLayoutId id="2147484361" r:id="rId8"/>
    <p:sldLayoutId id="2147484362" r:id="rId9"/>
    <p:sldLayoutId id="2147484363" r:id="rId10"/>
    <p:sldLayoutId id="2147484364" r:id="rId11"/>
    <p:sldLayoutId id="214748436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570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3757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757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75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757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84D368-A507-4569-8231-6666E0FAD650}" type="slidenum">
              <a:rPr lang="en-US">
                <a:solidFill>
                  <a:srgbClr val="000000"/>
                </a:solidFill>
                <a:latin typeface="Times New Roman" pitchFamily="18" charset="0"/>
                <a:cs typeface="+mn-cs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9447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  <p:sldLayoutId id="214748437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570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3757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757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75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757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84D368-A507-4569-8231-6666E0FAD650}" type="slidenum">
              <a:rPr lang="en-US">
                <a:solidFill>
                  <a:srgbClr val="000000"/>
                </a:solidFill>
                <a:latin typeface="Times New Roman" pitchFamily="18" charset="0"/>
                <a:cs typeface="+mn-cs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742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0" r:id="rId1"/>
    <p:sldLayoutId id="2147484381" r:id="rId2"/>
    <p:sldLayoutId id="2147484382" r:id="rId3"/>
    <p:sldLayoutId id="2147484383" r:id="rId4"/>
    <p:sldLayoutId id="2147484384" r:id="rId5"/>
    <p:sldLayoutId id="2147484385" r:id="rId6"/>
    <p:sldLayoutId id="2147484386" r:id="rId7"/>
    <p:sldLayoutId id="2147484387" r:id="rId8"/>
    <p:sldLayoutId id="2147484388" r:id="rId9"/>
    <p:sldLayoutId id="2147484389" r:id="rId10"/>
    <p:sldLayoutId id="2147484390" r:id="rId11"/>
    <p:sldLayoutId id="214748439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570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3757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757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75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757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84D368-A507-4569-8231-6666E0FAD650}" type="slidenum">
              <a:rPr lang="en-US">
                <a:solidFill>
                  <a:srgbClr val="000000"/>
                </a:solidFill>
                <a:latin typeface="Times New Roman" pitchFamily="18" charset="0"/>
                <a:cs typeface="+mn-cs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3288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  <p:sldLayoutId id="214748440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570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3757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757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75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757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84D368-A507-4569-8231-6666E0FAD650}" type="slidenum">
              <a:rPr lang="en-US">
                <a:solidFill>
                  <a:srgbClr val="000000"/>
                </a:solidFill>
                <a:latin typeface="Times New Roman" pitchFamily="18" charset="0"/>
                <a:cs typeface="+mn-cs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163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  <p:sldLayoutId id="214748424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570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3757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757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75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757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84D368-A507-4569-8231-6666E0FAD650}" type="slidenum">
              <a:rPr lang="en-US">
                <a:solidFill>
                  <a:srgbClr val="000000"/>
                </a:solidFill>
                <a:latin typeface="Times New Roman" pitchFamily="18" charset="0"/>
                <a:cs typeface="+mn-cs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635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51" r:id="rId2"/>
    <p:sldLayoutId id="2147484252" r:id="rId3"/>
    <p:sldLayoutId id="2147484253" r:id="rId4"/>
    <p:sldLayoutId id="2147484254" r:id="rId5"/>
    <p:sldLayoutId id="2147484255" r:id="rId6"/>
    <p:sldLayoutId id="2147484256" r:id="rId7"/>
    <p:sldLayoutId id="2147484257" r:id="rId8"/>
    <p:sldLayoutId id="2147484258" r:id="rId9"/>
    <p:sldLayoutId id="2147484259" r:id="rId10"/>
    <p:sldLayoutId id="2147484260" r:id="rId11"/>
    <p:sldLayoutId id="214748426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570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3757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757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75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757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84D368-A507-4569-8231-6666E0FAD650}" type="slidenum">
              <a:rPr lang="en-US">
                <a:solidFill>
                  <a:srgbClr val="000000"/>
                </a:solidFill>
                <a:latin typeface="Times New Roman" pitchFamily="18" charset="0"/>
                <a:cs typeface="+mn-cs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1257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  <p:sldLayoutId id="2147484270" r:id="rId8"/>
    <p:sldLayoutId id="2147484271" r:id="rId9"/>
    <p:sldLayoutId id="2147484272" r:id="rId10"/>
    <p:sldLayoutId id="2147484273" r:id="rId11"/>
    <p:sldLayoutId id="214748427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570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3757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757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75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757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84D368-A507-4569-8231-6666E0FAD650}" type="slidenum">
              <a:rPr lang="en-US">
                <a:solidFill>
                  <a:srgbClr val="000000"/>
                </a:solidFill>
                <a:latin typeface="Times New Roman" pitchFamily="18" charset="0"/>
                <a:cs typeface="+mn-cs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795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6" r:id="rId1"/>
    <p:sldLayoutId id="2147484277" r:id="rId2"/>
    <p:sldLayoutId id="2147484278" r:id="rId3"/>
    <p:sldLayoutId id="2147484279" r:id="rId4"/>
    <p:sldLayoutId id="2147484280" r:id="rId5"/>
    <p:sldLayoutId id="2147484281" r:id="rId6"/>
    <p:sldLayoutId id="2147484282" r:id="rId7"/>
    <p:sldLayoutId id="2147484283" r:id="rId8"/>
    <p:sldLayoutId id="2147484284" r:id="rId9"/>
    <p:sldLayoutId id="2147484285" r:id="rId10"/>
    <p:sldLayoutId id="2147484286" r:id="rId11"/>
    <p:sldLayoutId id="214748428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570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3757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757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75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757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84D368-A507-4569-8231-6666E0FAD650}" type="slidenum">
              <a:rPr lang="en-US">
                <a:solidFill>
                  <a:srgbClr val="000000"/>
                </a:solidFill>
                <a:latin typeface="Times New Roman" pitchFamily="18" charset="0"/>
                <a:cs typeface="+mn-cs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107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  <p:sldLayoutId id="214748430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570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3757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757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75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757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84D368-A507-4569-8231-6666E0FAD650}" type="slidenum">
              <a:rPr lang="en-US">
                <a:solidFill>
                  <a:srgbClr val="000000"/>
                </a:solidFill>
                <a:latin typeface="Times New Roman" pitchFamily="18" charset="0"/>
                <a:cs typeface="+mn-cs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9617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2" r:id="rId1"/>
    <p:sldLayoutId id="2147484303" r:id="rId2"/>
    <p:sldLayoutId id="2147484304" r:id="rId3"/>
    <p:sldLayoutId id="2147484305" r:id="rId4"/>
    <p:sldLayoutId id="2147484306" r:id="rId5"/>
    <p:sldLayoutId id="2147484307" r:id="rId6"/>
    <p:sldLayoutId id="2147484308" r:id="rId7"/>
    <p:sldLayoutId id="2147484309" r:id="rId8"/>
    <p:sldLayoutId id="2147484310" r:id="rId9"/>
    <p:sldLayoutId id="2147484311" r:id="rId10"/>
    <p:sldLayoutId id="2147484312" r:id="rId11"/>
    <p:sldLayoutId id="214748431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570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3757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757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75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757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84D368-A507-4569-8231-6666E0FAD650}" type="slidenum">
              <a:rPr lang="en-US">
                <a:solidFill>
                  <a:srgbClr val="000000"/>
                </a:solidFill>
                <a:latin typeface="Times New Roman" pitchFamily="18" charset="0"/>
                <a:cs typeface="+mn-cs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736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5" r:id="rId1"/>
    <p:sldLayoutId id="2147484316" r:id="rId2"/>
    <p:sldLayoutId id="2147484317" r:id="rId3"/>
    <p:sldLayoutId id="2147484318" r:id="rId4"/>
    <p:sldLayoutId id="2147484319" r:id="rId5"/>
    <p:sldLayoutId id="2147484320" r:id="rId6"/>
    <p:sldLayoutId id="2147484321" r:id="rId7"/>
    <p:sldLayoutId id="2147484322" r:id="rId8"/>
    <p:sldLayoutId id="2147484323" r:id="rId9"/>
    <p:sldLayoutId id="2147484324" r:id="rId10"/>
    <p:sldLayoutId id="2147484325" r:id="rId11"/>
    <p:sldLayoutId id="214748432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570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3757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3757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375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757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84D368-A507-4569-8231-6666E0FAD650}" type="slidenum">
              <a:rPr lang="en-US">
                <a:solidFill>
                  <a:srgbClr val="000000"/>
                </a:solidFill>
                <a:latin typeface="Times New Roman" pitchFamily="18" charset="0"/>
                <a:cs typeface="+mn-cs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75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167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29" r:id="rId2"/>
    <p:sldLayoutId id="2147484330" r:id="rId3"/>
    <p:sldLayoutId id="2147484331" r:id="rId4"/>
    <p:sldLayoutId id="2147484332" r:id="rId5"/>
    <p:sldLayoutId id="2147484333" r:id="rId6"/>
    <p:sldLayoutId id="2147484334" r:id="rId7"/>
    <p:sldLayoutId id="2147484335" r:id="rId8"/>
    <p:sldLayoutId id="2147484336" r:id="rId9"/>
    <p:sldLayoutId id="2147484337" r:id="rId10"/>
    <p:sldLayoutId id="2147484338" r:id="rId11"/>
    <p:sldLayoutId id="214748433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image" Target="../media/image131.gif"/><Relationship Id="rId7" Type="http://schemas.microsoft.com/office/2007/relationships/hdphoto" Target="../media/hdphoto25.wdp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202.png"/><Relationship Id="rId4" Type="http://schemas.openxmlformats.org/officeDocument/2006/relationships/image" Target="../media/image132.e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5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wmf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wmf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wmf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wmf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wm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E6u1WZOS9k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6.wmf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6.jpe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microsoft.com/office/2007/relationships/hdphoto" Target="../media/hdphoto11.wdp"/><Relationship Id="rId10" Type="http://schemas.openxmlformats.org/officeDocument/2006/relationships/image" Target="../media/image65.jpeg"/><Relationship Id="rId4" Type="http://schemas.openxmlformats.org/officeDocument/2006/relationships/image" Target="../media/image60.png"/><Relationship Id="rId9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j.gov/agriculture/divisions/fn/pdf/njseasonalitychart.pdf" TargetMode="Externa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microsoft.com/office/2007/relationships/hdphoto" Target="../media/hdphoto12.wdp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3.png"/><Relationship Id="rId5" Type="http://schemas.openxmlformats.org/officeDocument/2006/relationships/image" Target="../media/image79.png"/><Relationship Id="rId10" Type="http://schemas.microsoft.com/office/2007/relationships/hdphoto" Target="../media/hdphoto16.wdp"/><Relationship Id="rId4" Type="http://schemas.openxmlformats.org/officeDocument/2006/relationships/image" Target="../media/image78.png"/><Relationship Id="rId9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gif"/><Relationship Id="rId4" Type="http://schemas.openxmlformats.org/officeDocument/2006/relationships/image" Target="../media/image8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wmf"/><Relationship Id="rId4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93.jpg"/><Relationship Id="rId7" Type="http://schemas.openxmlformats.org/officeDocument/2006/relationships/image" Target="../media/image95.png"/><Relationship Id="rId12" Type="http://schemas.microsoft.com/office/2007/relationships/hdphoto" Target="../media/hdphoto20.wd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ail.aol.com/webmail/getPart?uid=30646759&amp;partId=12&amp;scope=STANDARD&amp;saveAs=IMG_0292.JPG" TargetMode="External"/><Relationship Id="rId11" Type="http://schemas.openxmlformats.org/officeDocument/2006/relationships/image" Target="../media/image97.jpeg"/><Relationship Id="rId5" Type="http://schemas.microsoft.com/office/2007/relationships/hdphoto" Target="../media/hdphoto17.wdp"/><Relationship Id="rId10" Type="http://schemas.microsoft.com/office/2007/relationships/hdphoto" Target="../media/hdphoto19.wdp"/><Relationship Id="rId4" Type="http://schemas.openxmlformats.org/officeDocument/2006/relationships/image" Target="../media/image94.png"/><Relationship Id="rId9" Type="http://schemas.openxmlformats.org/officeDocument/2006/relationships/image" Target="../media/image9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Relationship Id="rId5" Type="http://schemas.microsoft.com/office/2007/relationships/hdphoto" Target="../media/hdphoto21.wdp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9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10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8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0.xml"/><Relationship Id="rId7" Type="http://schemas.openxmlformats.org/officeDocument/2006/relationships/image" Target="../media/image98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8.jpeg"/><Relationship Id="rId5" Type="http://schemas.openxmlformats.org/officeDocument/2006/relationships/hyperlink" Target="http://www.google.com/url?sa=i&amp;rct=j&amp;q=&amp;esrc=s&amp;frm=1&amp;source=images&amp;cd=&amp;cad=rja&amp;uact=8&amp;ved=2ahUKEwi2ld2T5__ZAhUtSN8KHZunAawQjRx6BAgAEAU&amp;url=http://www.johnnyseeds.com/vegetables/beets/&amp;psig=AOvVaw2ANyusSbc5k5X7KpuZezDK&amp;ust=1521803651538086" TargetMode="External"/><Relationship Id="rId4" Type="http://schemas.openxmlformats.org/officeDocument/2006/relationships/image" Target="../media/image10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38.xml"/><Relationship Id="rId1" Type="http://schemas.openxmlformats.org/officeDocument/2006/relationships/audio" Target="file:///E:\Bayonne\Bay%20Prod%20Rec%20Tr\Hot%20Sizzling-SoundBible.com-403305607.mp3" TargetMode="External"/><Relationship Id="rId6" Type="http://schemas.openxmlformats.org/officeDocument/2006/relationships/image" Target="../media/image98.jpeg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62.xml"/><Relationship Id="rId4" Type="http://schemas.openxmlformats.org/officeDocument/2006/relationships/image" Target="../media/image9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3.wdp"/><Relationship Id="rId4" Type="http://schemas.openxmlformats.org/officeDocument/2006/relationships/image" Target="../media/image115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4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5.wdp"/><Relationship Id="rId5" Type="http://schemas.openxmlformats.org/officeDocument/2006/relationships/image" Target="../media/image133.jpeg"/><Relationship Id="rId4" Type="http://schemas.openxmlformats.org/officeDocument/2006/relationships/image" Target="../media/image132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wmf"/><Relationship Id="rId5" Type="http://schemas.openxmlformats.org/officeDocument/2006/relationships/image" Target="../media/image137.wmf"/><Relationship Id="rId4" Type="http://schemas.openxmlformats.org/officeDocument/2006/relationships/image" Target="../media/image13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5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png"/><Relationship Id="rId4" Type="http://schemas.openxmlformats.org/officeDocument/2006/relationships/image" Target="../media/image16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2.wdp"/><Relationship Id="rId4" Type="http://schemas.openxmlformats.org/officeDocument/2006/relationships/image" Target="../media/image15.jpeg"/><Relationship Id="rId9" Type="http://schemas.microsoft.com/office/2007/relationships/hdphoto" Target="../media/hdphoto4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microsoft.com/office/2007/relationships/hdphoto" Target="../media/hdphoto26.wdp"/><Relationship Id="rId4" Type="http://schemas.openxmlformats.org/officeDocument/2006/relationships/image" Target="../media/image163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wmf"/><Relationship Id="rId5" Type="http://schemas.openxmlformats.org/officeDocument/2006/relationships/image" Target="../media/image167.wmf"/><Relationship Id="rId4" Type="http://schemas.openxmlformats.org/officeDocument/2006/relationships/image" Target="../media/image166.wmf"/><Relationship Id="rId9" Type="http://schemas.openxmlformats.org/officeDocument/2006/relationships/image" Target="../media/image171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3" Type="http://schemas.openxmlformats.org/officeDocument/2006/relationships/image" Target="../media/image172.jpe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8.wdp"/><Relationship Id="rId11" Type="http://schemas.microsoft.com/office/2007/relationships/hdphoto" Target="../media/hdphoto30.wdp"/><Relationship Id="rId5" Type="http://schemas.openxmlformats.org/officeDocument/2006/relationships/image" Target="../media/image173.png"/><Relationship Id="rId10" Type="http://schemas.openxmlformats.org/officeDocument/2006/relationships/image" Target="../media/image176.jpeg"/><Relationship Id="rId4" Type="http://schemas.microsoft.com/office/2007/relationships/hdphoto" Target="../media/hdphoto27.wdp"/><Relationship Id="rId9" Type="http://schemas.microsoft.com/office/2007/relationships/hdphoto" Target="../media/hdphoto29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g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1.wdp"/><Relationship Id="rId4" Type="http://schemas.openxmlformats.org/officeDocument/2006/relationships/image" Target="../media/image17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3.wdp"/><Relationship Id="rId4" Type="http://schemas.openxmlformats.org/officeDocument/2006/relationships/image" Target="../media/image18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9.jpeg"/><Relationship Id="rId4" Type="http://schemas.microsoft.com/office/2007/relationships/hdphoto" Target="../media/hdphoto5.wd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w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7.w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wmf"/><Relationship Id="rId7" Type="http://schemas.openxmlformats.org/officeDocument/2006/relationships/image" Target="../media/image187.w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wmf"/><Relationship Id="rId5" Type="http://schemas.openxmlformats.org/officeDocument/2006/relationships/image" Target="../media/image190.gif"/><Relationship Id="rId4" Type="http://schemas.openxmlformats.org/officeDocument/2006/relationships/image" Target="../media/image189.wmf"/></Relationships>
</file>

<file path=ppt/slides/_rels/slide83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hyperlink" Target="https://www.youtube.com/watch?v=-P5jDUwY6Oc" TargetMode="External"/><Relationship Id="rId7" Type="http://schemas.openxmlformats.org/officeDocument/2006/relationships/image" Target="../media/image13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openxmlformats.org/officeDocument/2006/relationships/image" Target="../media/image132.emf"/><Relationship Id="rId4" Type="http://schemas.openxmlformats.org/officeDocument/2006/relationships/image" Target="../media/image131.gif"/><Relationship Id="rId9" Type="http://schemas.openxmlformats.org/officeDocument/2006/relationships/image" Target="../media/image19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w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w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w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8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w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ail.aol.com/webmail/getPart?uid=30646761&amp;partId=2&amp;scope=STANDARD&amp;saveAs=IMG_0616.JPG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JPG"/><Relationship Id="rId9" Type="http://schemas.openxmlformats.org/officeDocument/2006/relationships/image" Target="../media/image2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w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wm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9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wm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wm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0200" y="1219200"/>
            <a:ext cx="6629400" cy="2209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ritannic Bold" pitchFamily="34" charset="0"/>
              </a:rPr>
              <a:t>Fresh Fruit </a:t>
            </a:r>
            <a:r>
              <a:rPr lang="en-US" b="1" dirty="0">
                <a:solidFill>
                  <a:schemeClr val="tx1"/>
                </a:solidFill>
                <a:latin typeface="Britannic Bold" pitchFamily="34" charset="0"/>
              </a:rPr>
              <a:t>&amp;</a:t>
            </a:r>
            <a:r>
              <a:rPr lang="en-US" b="1" dirty="0">
                <a:latin typeface="Britannic Bold" pitchFamily="34" charset="0"/>
              </a:rPr>
              <a:t> </a:t>
            </a:r>
            <a:r>
              <a:rPr lang="en-US" b="1" dirty="0">
                <a:solidFill>
                  <a:srgbClr val="33CC33"/>
                </a:solidFill>
                <a:latin typeface="Britannic Bold" pitchFamily="34" charset="0"/>
              </a:rPr>
              <a:t>Vegetable</a:t>
            </a:r>
            <a:r>
              <a:rPr lang="en-US" b="1" dirty="0">
                <a:latin typeface="Britannic Bold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Britannic Bold" pitchFamily="34" charset="0"/>
              </a:rPr>
              <a:t>Program</a:t>
            </a:r>
            <a:r>
              <a:rPr lang="en-US" dirty="0"/>
              <a:t>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619500"/>
            <a:ext cx="6858000" cy="1600200"/>
          </a:xfrm>
        </p:spPr>
        <p:txBody>
          <a:bodyPr/>
          <a:lstStyle/>
          <a:p>
            <a:pPr eaLnBrk="1" hangingPunct="1"/>
            <a:r>
              <a:rPr lang="en-US" altLang="en-US" dirty="0"/>
              <a:t>State of New Jersey </a:t>
            </a:r>
          </a:p>
          <a:p>
            <a:pPr eaLnBrk="1" hangingPunct="1"/>
            <a:r>
              <a:rPr lang="en-US" altLang="en-US" dirty="0"/>
              <a:t>2018-2019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4100" name="Picture 8" descr="G:\Frt &amp; Veg Pics\pic197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30163"/>
            <a:ext cx="2278063" cy="1447800"/>
          </a:xfrm>
          <a:prstGeom prst="rect">
            <a:avLst/>
          </a:prstGeom>
          <a:noFill/>
          <a:ln w="50800">
            <a:solidFill>
              <a:srgbClr val="FF00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9" descr="G:\Frt &amp; Veg Pics\pic185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30163"/>
            <a:ext cx="2473325" cy="1443037"/>
          </a:xfrm>
          <a:prstGeom prst="rect">
            <a:avLst/>
          </a:prstGeom>
          <a:noFill/>
          <a:ln w="50800">
            <a:solidFill>
              <a:srgbClr val="9900CC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10" descr="G:\Frt &amp; Veg Pics\pic205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057775"/>
            <a:ext cx="2349500" cy="1752600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11" descr="G:\Frt &amp; Veg Pics\pic2079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38" y="5040313"/>
            <a:ext cx="2760662" cy="1752600"/>
          </a:xfrm>
          <a:prstGeom prst="rect">
            <a:avLst/>
          </a:prstGeom>
          <a:noFill/>
          <a:ln w="50800">
            <a:solidFill>
              <a:srgbClr val="9900CC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002"/>
          <p:cNvPicPr>
            <a:picLocks noChangeAspect="1" noChangeArrowheads="1"/>
          </p:cNvPicPr>
          <p:nvPr/>
        </p:nvPicPr>
        <p:blipFill>
          <a:blip r:embed="rId7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5084763"/>
            <a:ext cx="2473325" cy="1725612"/>
          </a:xfrm>
          <a:prstGeom prst="rect">
            <a:avLst/>
          </a:prstGeom>
          <a:solidFill>
            <a:srgbClr val="FFCCFF"/>
          </a:solidFill>
          <a:ln w="50800">
            <a:solidFill>
              <a:srgbClr val="FF0066"/>
            </a:solidFill>
            <a:prstDash val="sysDot"/>
            <a:miter lim="800000"/>
            <a:headEnd/>
            <a:tailEnd/>
          </a:ln>
        </p:spPr>
      </p:pic>
      <p:pic>
        <p:nvPicPr>
          <p:cNvPr id="4105" name="Picture 13" descr="G:\Frt &amp; Veg Pics\pic252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2286000"/>
            <a:ext cx="1787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3" descr="G:\Frt &amp; Veg Pics\pic252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2438400"/>
            <a:ext cx="19208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001000" cy="914400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latin typeface="Britannic Bold" pitchFamily="34" charset="0"/>
              </a:rPr>
              <a:t>History of the FFVP</a:t>
            </a:r>
            <a:r>
              <a:rPr lang="en-US" altLang="en-US" dirty="0"/>
              <a:t>	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85344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33CC33"/>
              </a:buClr>
            </a:pPr>
            <a:r>
              <a:rPr lang="en-US" altLang="en-US" b="1" dirty="0"/>
              <a:t>2002 pilot </a:t>
            </a:r>
            <a:r>
              <a:rPr lang="en-US" altLang="en-US" dirty="0"/>
              <a:t>project authorized by Congress in </a:t>
            </a:r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buFont typeface="Wingdings" pitchFamily="2" charset="2"/>
              <a:buNone/>
            </a:pPr>
            <a:r>
              <a:rPr lang="en-US" altLang="en-US" b="1" dirty="0"/>
              <a:t>   4 states</a:t>
            </a:r>
          </a:p>
          <a:p>
            <a:pPr eaLnBrk="1" hangingPunct="1">
              <a:lnSpc>
                <a:spcPct val="90000"/>
              </a:lnSpc>
              <a:buClr>
                <a:srgbClr val="33CC33"/>
              </a:buClr>
            </a:pPr>
            <a:endParaRPr lang="en-US" altLang="en-US" sz="1400" dirty="0"/>
          </a:p>
          <a:p>
            <a:pPr eaLnBrk="1" hangingPunct="1">
              <a:lnSpc>
                <a:spcPct val="90000"/>
              </a:lnSpc>
              <a:buClr>
                <a:srgbClr val="33CC33"/>
              </a:buClr>
            </a:pPr>
            <a:r>
              <a:rPr lang="en-US" altLang="en-US" dirty="0"/>
              <a:t>Pilots’ tremendous success led to expansion in </a:t>
            </a:r>
            <a:r>
              <a:rPr lang="en-US" altLang="en-US" b="1" dirty="0"/>
              <a:t>2004 --- 4 additional states</a:t>
            </a:r>
          </a:p>
          <a:p>
            <a:pPr eaLnBrk="1" hangingPunct="1">
              <a:lnSpc>
                <a:spcPct val="90000"/>
              </a:lnSpc>
              <a:buClr>
                <a:srgbClr val="33CC33"/>
              </a:buClr>
            </a:pPr>
            <a:endParaRPr lang="en-US" altLang="en-US" sz="1400" dirty="0"/>
          </a:p>
          <a:p>
            <a:pPr eaLnBrk="1" hangingPunct="1">
              <a:lnSpc>
                <a:spcPct val="90000"/>
              </a:lnSpc>
              <a:buClr>
                <a:srgbClr val="33CC33"/>
              </a:buClr>
            </a:pPr>
            <a:r>
              <a:rPr lang="en-US" altLang="en-US" b="1" dirty="0"/>
              <a:t>2006</a:t>
            </a:r>
            <a:r>
              <a:rPr lang="en-US" altLang="en-US" dirty="0"/>
              <a:t> Appropriations Act --- Expanded  to </a:t>
            </a:r>
            <a:r>
              <a:rPr lang="en-US" altLang="en-US" b="1" dirty="0"/>
              <a:t>6 more states</a:t>
            </a:r>
          </a:p>
          <a:p>
            <a:pPr eaLnBrk="1" hangingPunct="1">
              <a:lnSpc>
                <a:spcPct val="90000"/>
              </a:lnSpc>
              <a:buClr>
                <a:srgbClr val="33CC33"/>
              </a:buClr>
            </a:pPr>
            <a:endParaRPr lang="en-US" altLang="en-US" sz="1400" dirty="0"/>
          </a:p>
          <a:p>
            <a:pPr eaLnBrk="1" hangingPunct="1">
              <a:lnSpc>
                <a:spcPct val="90000"/>
              </a:lnSpc>
              <a:buClr>
                <a:srgbClr val="33CC33"/>
              </a:buClr>
            </a:pPr>
            <a:r>
              <a:rPr lang="en-US" altLang="en-US" b="1" dirty="0"/>
              <a:t>2008</a:t>
            </a:r>
            <a:r>
              <a:rPr lang="en-US" altLang="en-US" dirty="0"/>
              <a:t> Appropriations Act --- </a:t>
            </a:r>
            <a:r>
              <a:rPr lang="en-US" altLang="en-US" sz="2600" b="1" dirty="0"/>
              <a:t>Expanded to All states</a:t>
            </a:r>
          </a:p>
          <a:p>
            <a:pPr eaLnBrk="1" hangingPunct="1">
              <a:lnSpc>
                <a:spcPct val="90000"/>
              </a:lnSpc>
              <a:buClr>
                <a:srgbClr val="33CC33"/>
              </a:buClr>
            </a:pPr>
            <a:endParaRPr lang="en-US" altLang="en-US" sz="1400" dirty="0"/>
          </a:p>
          <a:p>
            <a:pPr eaLnBrk="1" hangingPunct="1">
              <a:lnSpc>
                <a:spcPct val="90000"/>
              </a:lnSpc>
              <a:buClr>
                <a:srgbClr val="33CC33"/>
              </a:buClr>
            </a:pPr>
            <a:r>
              <a:rPr lang="en-US" altLang="en-US" b="1" dirty="0"/>
              <a:t>2008 Farm Bill permanently</a:t>
            </a:r>
            <a:r>
              <a:rPr lang="en-US" altLang="en-US" dirty="0"/>
              <a:t> authorized FFVP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793533"/>
            <a:ext cx="2209800" cy="66811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229600" cy="4530725"/>
          </a:xfrm>
        </p:spPr>
        <p:txBody>
          <a:bodyPr/>
          <a:lstStyle/>
          <a:p>
            <a:pPr>
              <a:buFont typeface="Wingdings" pitchFamily="2" charset="2"/>
              <a:buChar char=""/>
              <a:defRPr/>
            </a:pPr>
            <a:endParaRPr lang="en-US" sz="1000" dirty="0"/>
          </a:p>
          <a:p>
            <a:pPr>
              <a:buClr>
                <a:srgbClr val="00FF00"/>
              </a:buClr>
              <a:buFont typeface="Wingdings" pitchFamily="2" charset="2"/>
              <a:buChar char="è"/>
              <a:defRPr/>
            </a:pPr>
            <a:r>
              <a:rPr lang="en-US" sz="3600" dirty="0"/>
              <a:t>Submit Reports on Time</a:t>
            </a:r>
          </a:p>
          <a:p>
            <a:pPr marL="0" indent="0">
              <a:buClr>
                <a:srgbClr val="00FF00"/>
              </a:buClr>
              <a:buNone/>
              <a:defRPr/>
            </a:pPr>
            <a:endParaRPr lang="en-US" sz="2400" dirty="0"/>
          </a:p>
          <a:p>
            <a:pPr>
              <a:buClr>
                <a:srgbClr val="00FF00"/>
              </a:buClr>
              <a:buFont typeface="Wingdings" pitchFamily="2" charset="2"/>
              <a:buChar char="è"/>
              <a:defRPr/>
            </a:pPr>
            <a:r>
              <a:rPr lang="en-US" sz="3600" dirty="0"/>
              <a:t>Submit &amp; Certify Vouchers On Time</a:t>
            </a:r>
          </a:p>
          <a:p>
            <a:pPr>
              <a:buClr>
                <a:srgbClr val="00FF00"/>
              </a:buClr>
              <a:buFont typeface="Wingdings" pitchFamily="2" charset="2"/>
              <a:buChar char=""/>
              <a:defRPr/>
            </a:pPr>
            <a:endParaRPr lang="en-US" sz="2400" dirty="0"/>
          </a:p>
          <a:p>
            <a:pPr>
              <a:buClr>
                <a:srgbClr val="00FF00"/>
              </a:buClr>
              <a:buFont typeface="Wingdings" pitchFamily="2" charset="2"/>
              <a:buChar char=""/>
              <a:defRPr/>
            </a:pPr>
            <a:r>
              <a:rPr lang="en-US" sz="3600" dirty="0"/>
              <a:t>Receive Acceptable Reviews for All</a:t>
            </a:r>
          </a:p>
          <a:p>
            <a:pPr marL="0" indent="0">
              <a:buClr>
                <a:srgbClr val="00FF00"/>
              </a:buClr>
              <a:buFont typeface="Wingdings" pitchFamily="2" charset="2"/>
              <a:buNone/>
              <a:defRPr/>
            </a:pPr>
            <a:r>
              <a:rPr lang="en-US" sz="3600" dirty="0"/>
              <a:t>   Child Nutrition Programs</a:t>
            </a:r>
          </a:p>
          <a:p>
            <a:pPr>
              <a:buClr>
                <a:srgbClr val="00FF00"/>
              </a:buClr>
              <a:buFont typeface="Wingdings" pitchFamily="2" charset="2"/>
              <a:buChar char=""/>
              <a:defRPr/>
            </a:pPr>
            <a:endParaRPr lang="en-US" sz="2400" dirty="0"/>
          </a:p>
          <a:p>
            <a:pPr>
              <a:buClr>
                <a:srgbClr val="00FF00"/>
              </a:buClr>
              <a:buFont typeface="Wingdings" pitchFamily="2" charset="2"/>
              <a:buChar char=""/>
              <a:defRPr/>
            </a:pPr>
            <a:r>
              <a:rPr lang="en-US" sz="3600" dirty="0"/>
              <a:t>Obtain Satisfactory FFVP Review </a:t>
            </a:r>
          </a:p>
          <a:p>
            <a:pPr>
              <a:buFont typeface="Wingdings" pitchFamily="2" charset="2"/>
              <a:buChar char=""/>
              <a:defRPr/>
            </a:pPr>
            <a:endParaRPr lang="en-US" dirty="0"/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2668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0"/>
            <a:ext cx="12668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38212" y="22860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ELLIGIBILITY CRITERIA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 </a:t>
            </a:r>
            <a:b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Future FFVP Grants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6600" b="1" dirty="0">
                <a:ln>
                  <a:solidFill>
                    <a:schemeClr val="bg2"/>
                  </a:solidFill>
                </a:ln>
                <a:solidFill>
                  <a:schemeClr val="tx1"/>
                </a:solidFill>
                <a:latin typeface="Britannic Bold" pitchFamily="34" charset="0"/>
              </a:rPr>
              <a:t>Activities!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8006" y="1371600"/>
            <a:ext cx="8382000" cy="4953000"/>
          </a:xfrm>
          <a:noFill/>
        </p:spPr>
        <p:txBody>
          <a:bodyPr/>
          <a:lstStyle/>
          <a:p>
            <a:pPr marL="0" indent="0" algn="ctr" eaLnBrk="1" hangingPunct="1">
              <a:buClr>
                <a:srgbClr val="FF6600"/>
              </a:buClr>
              <a:buSzPct val="120000"/>
              <a:buNone/>
              <a:defRPr/>
            </a:pPr>
            <a:endParaRPr lang="en-US" altLang="en-US" sz="2000" dirty="0">
              <a:latin typeface="Broadway" panose="04040905080B02020502" pitchFamily="82" charset="0"/>
            </a:endParaRPr>
          </a:p>
          <a:p>
            <a:pPr marL="0" indent="0" algn="ctr" eaLnBrk="1" hangingPunct="1">
              <a:buClr>
                <a:schemeClr val="bg2"/>
              </a:buClr>
              <a:buNone/>
              <a:defRPr/>
            </a:pPr>
            <a:r>
              <a:rPr lang="en-US" altLang="en-US" sz="9600" dirty="0">
                <a:ln>
                  <a:solidFill>
                    <a:schemeClr val="bg2"/>
                  </a:solidFill>
                </a:ln>
                <a:solidFill>
                  <a:schemeClr val="tx2">
                    <a:lumMod val="50000"/>
                    <a:lumOff val="50000"/>
                  </a:schemeClr>
                </a:solidFill>
                <a:effectLst>
                  <a:glow rad="101600">
                    <a:srgbClr val="9900CC">
                      <a:alpha val="40000"/>
                    </a:srgbClr>
                  </a:glow>
                </a:effectLst>
                <a:latin typeface="Berlin Sans FB Demi" panose="020E0802020502020306" pitchFamily="34" charset="0"/>
              </a:rPr>
              <a:t>FUN!</a:t>
            </a:r>
          </a:p>
          <a:p>
            <a:pPr algn="ctr" eaLnBrk="1" hangingPunct="1">
              <a:buClr>
                <a:srgbClr val="FF6600"/>
              </a:buClr>
              <a:buSzPct val="120000"/>
              <a:buFont typeface="Wingdings" panose="05000000000000000000" pitchFamily="2" charset="2"/>
              <a:buChar char="Ø"/>
              <a:defRPr/>
            </a:pP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anose="04040905080B02020502" pitchFamily="82" charset="0"/>
            </a:endParaRPr>
          </a:p>
        </p:txBody>
      </p:sp>
      <p:pic>
        <p:nvPicPr>
          <p:cNvPr id="1028" name="Picture 4" descr="C:\Users\agmceli\AppData\Local\Microsoft\Windows\Temporary Internet Files\Content.IE5\EVC0OENV\41mSNaGgEjL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7" y="3424237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gmceli\AppData\Local\Microsoft\Windows\Temporary Internet Files\Content.IE5\ENVZSC05\41mSNaGgEjL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7" y="3424237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9813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C:\Users\agmceli\AppData\Local\Microsoft\Windows\Temporary Internet Files\Content.IE5\ENVZSC05\MC900215796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7" y="3424237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gmceli\AppData\Local\Microsoft\Windows\Temporary Internet Files\Content.IE5\IILOZDNJ\MC900215796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7" y="3424237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549" y="2273978"/>
            <a:ext cx="2014297" cy="2928536"/>
          </a:xfrm>
          <a:prstGeom prst="rect">
            <a:avLst/>
          </a:prstGeom>
          <a:effectLst>
            <a:glow rad="203200">
              <a:srgbClr val="FFFF00"/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" y="1"/>
            <a:ext cx="2096069" cy="14837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931" y="1"/>
            <a:ext cx="2096069" cy="148373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22" y="2273978"/>
            <a:ext cx="2025677" cy="2928535"/>
          </a:xfrm>
          <a:prstGeom prst="rect">
            <a:avLst/>
          </a:prstGeom>
          <a:noFill/>
          <a:ln>
            <a:noFill/>
          </a:ln>
          <a:effectLst>
            <a:glow rad="1905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23655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467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FEEDBACK!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763000" cy="5029200"/>
          </a:xfrm>
        </p:spPr>
        <p:txBody>
          <a:bodyPr/>
          <a:lstStyle/>
          <a:p>
            <a:pPr eaLnBrk="1" hangingPunct="1">
              <a:buClr>
                <a:srgbClr val="33CC33"/>
              </a:buClr>
              <a:defRPr/>
            </a:pPr>
            <a:endParaRPr lang="en-US" sz="1400" dirty="0"/>
          </a:p>
          <a:p>
            <a:pPr eaLnBrk="1" hangingPunct="1">
              <a:buClr>
                <a:srgbClr val="33CC33"/>
              </a:buClr>
              <a:defRPr/>
            </a:pPr>
            <a:endParaRPr lang="en-US" sz="1400" dirty="0"/>
          </a:p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1400" dirty="0"/>
          </a:p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1400" dirty="0"/>
          </a:p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1400" dirty="0"/>
          </a:p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1400" dirty="0"/>
          </a:p>
          <a:p>
            <a:pPr algn="ctr" eaLnBrk="1" hangingPunct="1">
              <a:buClr>
                <a:srgbClr val="33CC33"/>
              </a:buClr>
              <a:defRPr/>
            </a:pPr>
            <a:r>
              <a:rPr lang="en-US" sz="4800" b="1" dirty="0"/>
              <a:t> </a:t>
            </a:r>
            <a:r>
              <a:rPr lang="en-US" sz="54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LESSONS LEARNED</a:t>
            </a:r>
          </a:p>
        </p:txBody>
      </p:sp>
      <p:pic>
        <p:nvPicPr>
          <p:cNvPr id="6" name="Picture 4" descr="j04330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2209800" cy="1676400"/>
          </a:xfrm>
          <a:prstGeom prst="rect">
            <a:avLst/>
          </a:prstGeom>
          <a:noFill/>
          <a:ln w="50800">
            <a:solidFill>
              <a:schemeClr val="accent3">
                <a:lumMod val="50000"/>
              </a:schemeClr>
            </a:solidFill>
            <a:prstDash val="sysDot"/>
            <a:miter lim="800000"/>
            <a:headEnd/>
            <a:tailEnd/>
          </a:ln>
          <a:effectLst>
            <a:glow rad="127000">
              <a:srgbClr val="FF0066"/>
            </a:glow>
          </a:effectLst>
          <a:scene3d>
            <a:camera prst="orthographicFront"/>
            <a:lightRig rig="threePt" dir="t"/>
          </a:scene3d>
          <a:sp3d>
            <a:bevelT w="228600"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j043305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28600"/>
            <a:ext cx="2209800" cy="1676400"/>
          </a:xfrm>
          <a:prstGeom prst="rect">
            <a:avLst/>
          </a:prstGeom>
          <a:noFill/>
          <a:ln w="50800">
            <a:solidFill>
              <a:schemeClr val="accent3">
                <a:lumMod val="50000"/>
              </a:schemeClr>
            </a:solidFill>
            <a:prstDash val="sysDot"/>
            <a:miter lim="800000"/>
            <a:headEnd/>
            <a:tailEnd/>
          </a:ln>
          <a:effectLst>
            <a:glow rad="127000">
              <a:srgbClr val="FF0066"/>
            </a:glow>
          </a:effectLst>
          <a:scene3d>
            <a:camera prst="orthographicFront"/>
            <a:lightRig rig="threePt" dir="t"/>
          </a:scene3d>
          <a:sp3d>
            <a:bevelT w="228600"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467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54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LESSONS </a:t>
            </a:r>
            <a:br>
              <a:rPr lang="en-US" sz="54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en-US" sz="54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LEARNED</a:t>
            </a:r>
            <a:endParaRPr lang="en-US" sz="5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534400" cy="5029200"/>
          </a:xfrm>
        </p:spPr>
        <p:txBody>
          <a:bodyPr/>
          <a:lstStyle/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1400" dirty="0"/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/>
              <a:t>Partner w/ school food service!!</a:t>
            </a:r>
          </a:p>
          <a:p>
            <a:pPr marL="0" indent="0" eaLnBrk="1" hangingPunct="1">
              <a:buClr>
                <a:srgbClr val="FF0066"/>
              </a:buClr>
              <a:buSzPct val="110000"/>
              <a:buFont typeface="Wingdings" pitchFamily="2" charset="2"/>
              <a:buNone/>
              <a:defRPr/>
            </a:pPr>
            <a:endParaRPr lang="en-US" sz="1000" b="1" dirty="0"/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Encourage teachers --- to use fruits &amp; vegetables in lessons</a:t>
            </a: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endParaRPr lang="en-US" sz="1000" dirty="0">
              <a:latin typeface="Times New Roman"/>
              <a:ea typeface="Times New Roman"/>
            </a:endParaRP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Serve students w/ late lunch A.M. fruit/veg. snack &amp; classes w/early lunch P.M. snack</a:t>
            </a: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endParaRPr lang="en-US" sz="1000" dirty="0">
              <a:latin typeface="Times New Roman"/>
              <a:ea typeface="Times New Roman"/>
            </a:endParaRP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Designate special students to make morning announcements w/ interesting facts about </a:t>
            </a:r>
          </a:p>
          <a:p>
            <a:pPr marL="0" indent="0" eaLnBrk="1" hangingPunct="1">
              <a:buClr>
                <a:srgbClr val="FF0066"/>
              </a:buClr>
              <a:buSzPct val="110000"/>
              <a:buFont typeface="Wingdings" pitchFamily="2" charset="2"/>
              <a:buNone/>
              <a:defRPr/>
            </a:pPr>
            <a:r>
              <a:rPr lang="en-US" b="1" dirty="0">
                <a:ea typeface="Times New Roman"/>
              </a:rPr>
              <a:t>    fruit/veggie of day</a:t>
            </a:r>
            <a:endParaRPr lang="en-US" dirty="0">
              <a:latin typeface="Times New Roman"/>
              <a:ea typeface="Times New Roman"/>
            </a:endParaRPr>
          </a:p>
          <a:p>
            <a:pPr eaLnBrk="1" hangingPunct="1">
              <a:buClr>
                <a:srgbClr val="FF0066"/>
              </a:buClr>
              <a:buFont typeface="Wingdings" pitchFamily="2" charset="2"/>
              <a:buChar char="ü"/>
              <a:defRPr/>
            </a:pPr>
            <a:endParaRPr lang="en-US" sz="3200" dirty="0"/>
          </a:p>
          <a:p>
            <a:pPr eaLnBrk="1" hangingPunct="1">
              <a:buClr>
                <a:srgbClr val="33CC33"/>
              </a:buClr>
              <a:buFont typeface="Wingdings" pitchFamily="2" charset="2"/>
              <a:buChar char="ü"/>
              <a:defRPr/>
            </a:pPr>
            <a:endParaRPr lang="en-US" sz="5400" b="1" dirty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j04330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625"/>
            <a:ext cx="1600200" cy="1213944"/>
          </a:xfrm>
          <a:prstGeom prst="rect">
            <a:avLst/>
          </a:prstGeom>
          <a:noFill/>
          <a:ln w="50800">
            <a:solidFill>
              <a:schemeClr val="accent3">
                <a:lumMod val="50000"/>
              </a:schemeClr>
            </a:solidFill>
            <a:prstDash val="sysDot"/>
            <a:miter lim="800000"/>
            <a:headEnd/>
            <a:tailEnd/>
          </a:ln>
          <a:effectLst>
            <a:glow rad="127000">
              <a:srgbClr val="FF0066"/>
            </a:glow>
          </a:effectLst>
          <a:scene3d>
            <a:camera prst="orthographicFront"/>
            <a:lightRig rig="threePt" dir="t"/>
          </a:scene3d>
          <a:sp3d>
            <a:bevelT w="228600"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j04330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82055"/>
            <a:ext cx="1600200" cy="1213944"/>
          </a:xfrm>
          <a:prstGeom prst="rect">
            <a:avLst/>
          </a:prstGeom>
          <a:noFill/>
          <a:ln w="50800">
            <a:solidFill>
              <a:schemeClr val="accent3">
                <a:lumMod val="50000"/>
              </a:schemeClr>
            </a:solidFill>
            <a:prstDash val="sysDot"/>
            <a:miter lim="800000"/>
            <a:headEnd/>
            <a:tailEnd/>
          </a:ln>
          <a:effectLst>
            <a:glow rad="127000">
              <a:srgbClr val="FF0066"/>
            </a:glow>
          </a:effectLst>
          <a:scene3d>
            <a:camera prst="orthographicFront"/>
            <a:lightRig rig="threePt" dir="t"/>
          </a:scene3d>
          <a:sp3d>
            <a:bevelT w="228600"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467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54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LESSONS </a:t>
            </a:r>
            <a:br>
              <a:rPr lang="en-US" sz="54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en-US" sz="54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LEARNED</a:t>
            </a:r>
            <a:endParaRPr lang="en-US" sz="5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534400" cy="5029200"/>
          </a:xfrm>
        </p:spPr>
        <p:txBody>
          <a:bodyPr/>
          <a:lstStyle/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1400" dirty="0"/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/>
              <a:t>Have students create fruit/veggie announcements</a:t>
            </a:r>
          </a:p>
          <a:p>
            <a:pPr marL="0" indent="0" eaLnBrk="1" hangingPunct="1">
              <a:buClr>
                <a:srgbClr val="FF0066"/>
              </a:buClr>
              <a:buSzPct val="110000"/>
              <a:buFont typeface="Wingdings" pitchFamily="2" charset="2"/>
              <a:buNone/>
              <a:defRPr/>
            </a:pPr>
            <a:endParaRPr lang="en-US" sz="1000" b="1" dirty="0"/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Give teachers snacks ---- Role Models</a:t>
            </a: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endParaRPr lang="en-US" sz="1000" dirty="0">
              <a:latin typeface="Times New Roman"/>
              <a:ea typeface="Times New Roman"/>
            </a:endParaRP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Plan when ordering --- Produce requires time to ripen</a:t>
            </a: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endParaRPr lang="en-US" sz="1000" dirty="0">
              <a:latin typeface="Times New Roman"/>
              <a:ea typeface="Times New Roman"/>
            </a:endParaRP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Test &amp; research new produce!</a:t>
            </a: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endParaRPr lang="en-US" sz="1000" b="1" dirty="0">
              <a:ea typeface="Times New Roman"/>
            </a:endParaRP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Keep emergency fruit</a:t>
            </a:r>
            <a:endParaRPr lang="en-US" dirty="0">
              <a:ea typeface="Times New Roman"/>
            </a:endParaRPr>
          </a:p>
          <a:p>
            <a:pPr eaLnBrk="1" hangingPunct="1">
              <a:buClr>
                <a:srgbClr val="FF0066"/>
              </a:buClr>
              <a:buFont typeface="Wingdings" pitchFamily="2" charset="2"/>
              <a:buChar char="ü"/>
              <a:defRPr/>
            </a:pPr>
            <a:endParaRPr lang="en-US" sz="3200" dirty="0"/>
          </a:p>
          <a:p>
            <a:pPr eaLnBrk="1" hangingPunct="1">
              <a:buClr>
                <a:srgbClr val="33CC33"/>
              </a:buClr>
              <a:buFont typeface="Wingdings" pitchFamily="2" charset="2"/>
              <a:buChar char="ü"/>
              <a:defRPr/>
            </a:pPr>
            <a:endParaRPr lang="en-US" sz="5400" b="1" dirty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j04330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625"/>
            <a:ext cx="1600200" cy="1213944"/>
          </a:xfrm>
          <a:prstGeom prst="rect">
            <a:avLst/>
          </a:prstGeom>
          <a:noFill/>
          <a:ln w="50800">
            <a:solidFill>
              <a:schemeClr val="accent3">
                <a:lumMod val="50000"/>
              </a:schemeClr>
            </a:solidFill>
            <a:prstDash val="sysDot"/>
            <a:miter lim="800000"/>
            <a:headEnd/>
            <a:tailEnd/>
          </a:ln>
          <a:effectLst>
            <a:glow rad="127000">
              <a:srgbClr val="FF0066"/>
            </a:glow>
          </a:effectLst>
          <a:scene3d>
            <a:camera prst="orthographicFront"/>
            <a:lightRig rig="threePt" dir="t"/>
          </a:scene3d>
          <a:sp3d>
            <a:bevelT w="228600"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j04330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82055"/>
            <a:ext cx="1600200" cy="1213944"/>
          </a:xfrm>
          <a:prstGeom prst="rect">
            <a:avLst/>
          </a:prstGeom>
          <a:noFill/>
          <a:ln w="50800">
            <a:solidFill>
              <a:schemeClr val="accent3">
                <a:lumMod val="50000"/>
              </a:schemeClr>
            </a:solidFill>
            <a:prstDash val="sysDot"/>
            <a:miter lim="800000"/>
            <a:headEnd/>
            <a:tailEnd/>
          </a:ln>
          <a:effectLst>
            <a:glow rad="127000">
              <a:srgbClr val="FF0066"/>
            </a:glow>
          </a:effectLst>
          <a:scene3d>
            <a:camera prst="orthographicFront"/>
            <a:lightRig rig="threePt" dir="t"/>
          </a:scene3d>
          <a:sp3d>
            <a:bevelT w="228600"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467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54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LESSONS </a:t>
            </a:r>
            <a:br>
              <a:rPr lang="en-US" sz="54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en-US" sz="54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LEARNED</a:t>
            </a:r>
            <a:endParaRPr lang="en-US" sz="5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534400" cy="5029200"/>
          </a:xfrm>
        </p:spPr>
        <p:txBody>
          <a:bodyPr/>
          <a:lstStyle/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1400" dirty="0"/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/>
              <a:t>Use students for distribution</a:t>
            </a:r>
          </a:p>
          <a:p>
            <a:pPr marL="0" indent="0" eaLnBrk="1" hangingPunct="1">
              <a:buClr>
                <a:srgbClr val="FF0066"/>
              </a:buClr>
              <a:buSzPct val="110000"/>
              <a:buFont typeface="Wingdings" pitchFamily="2" charset="2"/>
              <a:buNone/>
              <a:defRPr/>
            </a:pPr>
            <a:endParaRPr lang="en-US" sz="1000" b="1" dirty="0"/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Pay for labor</a:t>
            </a: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endParaRPr lang="en-US" sz="1000" dirty="0">
              <a:latin typeface="Times New Roman"/>
              <a:ea typeface="Times New Roman"/>
            </a:endParaRP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Balance easy to prepare w/ labor intensive</a:t>
            </a: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endParaRPr lang="en-US" sz="1000" dirty="0">
              <a:latin typeface="Times New Roman"/>
              <a:ea typeface="Times New Roman"/>
            </a:endParaRP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Use packaged produce!</a:t>
            </a: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endParaRPr lang="en-US" sz="1000" b="1" dirty="0">
              <a:ea typeface="Times New Roman"/>
            </a:endParaRP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Order double amount of delivery containers</a:t>
            </a: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endParaRPr lang="en-US" sz="1000" b="1" dirty="0">
              <a:ea typeface="Times New Roman"/>
            </a:endParaRP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Preschool --- </a:t>
            </a:r>
            <a:r>
              <a:rPr lang="en-US" sz="2400" b="1" dirty="0">
                <a:ea typeface="Times New Roman"/>
              </a:rPr>
              <a:t>Supply whole fruit/ knife/ cutting</a:t>
            </a:r>
            <a:r>
              <a:rPr lang="en-US" sz="1000" b="1" dirty="0">
                <a:ea typeface="Times New Roman"/>
              </a:rPr>
              <a:t> </a:t>
            </a:r>
            <a:r>
              <a:rPr lang="en-US" sz="2400" b="1" dirty="0">
                <a:ea typeface="Times New Roman"/>
              </a:rPr>
              <a:t>board</a:t>
            </a:r>
            <a:endParaRPr lang="en-US" sz="2400" dirty="0">
              <a:ea typeface="Times New Roman"/>
            </a:endParaRPr>
          </a:p>
          <a:p>
            <a:pPr eaLnBrk="1" hangingPunct="1">
              <a:buClr>
                <a:srgbClr val="FF0066"/>
              </a:buClr>
              <a:buFont typeface="Wingdings" pitchFamily="2" charset="2"/>
              <a:buChar char="ü"/>
              <a:defRPr/>
            </a:pPr>
            <a:endParaRPr lang="en-US" sz="3200" dirty="0"/>
          </a:p>
          <a:p>
            <a:pPr eaLnBrk="1" hangingPunct="1">
              <a:buClr>
                <a:srgbClr val="33CC33"/>
              </a:buClr>
              <a:buFont typeface="Wingdings" pitchFamily="2" charset="2"/>
              <a:buChar char="ü"/>
              <a:defRPr/>
            </a:pPr>
            <a:endParaRPr lang="en-US" sz="5400" b="1" dirty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j04330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625"/>
            <a:ext cx="1600200" cy="1213944"/>
          </a:xfrm>
          <a:prstGeom prst="rect">
            <a:avLst/>
          </a:prstGeom>
          <a:noFill/>
          <a:ln w="50800">
            <a:solidFill>
              <a:schemeClr val="accent3">
                <a:lumMod val="50000"/>
              </a:schemeClr>
            </a:solidFill>
            <a:prstDash val="sysDot"/>
            <a:miter lim="800000"/>
            <a:headEnd/>
            <a:tailEnd/>
          </a:ln>
          <a:effectLst>
            <a:glow rad="127000">
              <a:srgbClr val="FF0066"/>
            </a:glow>
          </a:effectLst>
          <a:scene3d>
            <a:camera prst="orthographicFront"/>
            <a:lightRig rig="threePt" dir="t"/>
          </a:scene3d>
          <a:sp3d>
            <a:bevelT w="228600"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j04330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82055"/>
            <a:ext cx="1600200" cy="1213944"/>
          </a:xfrm>
          <a:prstGeom prst="rect">
            <a:avLst/>
          </a:prstGeom>
          <a:noFill/>
          <a:ln w="50800">
            <a:solidFill>
              <a:schemeClr val="accent3">
                <a:lumMod val="50000"/>
              </a:schemeClr>
            </a:solidFill>
            <a:prstDash val="sysDot"/>
            <a:miter lim="800000"/>
            <a:headEnd/>
            <a:tailEnd/>
          </a:ln>
          <a:effectLst>
            <a:glow rad="127000">
              <a:srgbClr val="FF0066"/>
            </a:glow>
          </a:effectLst>
          <a:scene3d>
            <a:camera prst="orthographicFront"/>
            <a:lightRig rig="threePt" dir="t"/>
          </a:scene3d>
          <a:sp3d>
            <a:bevelT w="228600"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467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54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LESSONS </a:t>
            </a:r>
            <a:br>
              <a:rPr lang="en-US" sz="54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en-US" sz="54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rPr>
              <a:t>LEARNED</a:t>
            </a:r>
            <a:endParaRPr lang="en-US" sz="5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534400" cy="5029200"/>
          </a:xfrm>
        </p:spPr>
        <p:txBody>
          <a:bodyPr/>
          <a:lstStyle/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1400" dirty="0"/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/>
              <a:t>Serve fruits/veggies during testing</a:t>
            </a:r>
          </a:p>
          <a:p>
            <a:pPr marL="0" indent="0" eaLnBrk="1" hangingPunct="1">
              <a:buClr>
                <a:srgbClr val="FF0066"/>
              </a:buClr>
              <a:buSzPct val="110000"/>
              <a:buFont typeface="Wingdings" pitchFamily="2" charset="2"/>
              <a:buNone/>
              <a:defRPr/>
            </a:pPr>
            <a:endParaRPr lang="en-US" sz="1000" b="1" dirty="0"/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Serve fruits/veggies as healthy field day energizers</a:t>
            </a: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endParaRPr lang="en-US" sz="1000" dirty="0">
              <a:latin typeface="Times New Roman"/>
              <a:ea typeface="Times New Roman"/>
            </a:endParaRP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Try not to create </a:t>
            </a:r>
            <a:r>
              <a:rPr lang="en-US" b="1" dirty="0" err="1">
                <a:ea typeface="Times New Roman"/>
              </a:rPr>
              <a:t>add’l</a:t>
            </a:r>
            <a:r>
              <a:rPr lang="en-US" b="1" dirty="0">
                <a:ea typeface="Times New Roman"/>
              </a:rPr>
              <a:t> work for teachers</a:t>
            </a: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endParaRPr lang="en-US" sz="1000" dirty="0">
              <a:latin typeface="Times New Roman"/>
              <a:ea typeface="Times New Roman"/>
            </a:endParaRP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Every snack does </a:t>
            </a:r>
            <a:r>
              <a:rPr lang="en-US" b="1">
                <a:ea typeface="Times New Roman"/>
              </a:rPr>
              <a:t>not need educational </a:t>
            </a:r>
            <a:r>
              <a:rPr lang="en-US" b="1" dirty="0">
                <a:ea typeface="Times New Roman"/>
              </a:rPr>
              <a:t>lesson</a:t>
            </a: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endParaRPr lang="en-US" sz="1000" b="1" dirty="0">
              <a:ea typeface="Times New Roman"/>
            </a:endParaRP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Include info. on FFVP at staff meeting</a:t>
            </a: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endParaRPr lang="en-US" sz="1000" b="1" dirty="0">
              <a:ea typeface="Times New Roman"/>
            </a:endParaRPr>
          </a:p>
          <a:p>
            <a:pPr eaLnBrk="1" hangingPunct="1">
              <a:buClr>
                <a:srgbClr val="FF0066"/>
              </a:buClr>
              <a:buSzPct val="110000"/>
              <a:buFont typeface="Wingdings" pitchFamily="2" charset="2"/>
              <a:buChar char="ü"/>
              <a:defRPr/>
            </a:pPr>
            <a:r>
              <a:rPr lang="en-US" b="1" dirty="0">
                <a:ea typeface="Times New Roman"/>
              </a:rPr>
              <a:t>Make it </a:t>
            </a:r>
            <a:r>
              <a:rPr lang="en-US" sz="4400" b="1" kern="2000" dirty="0">
                <a:ea typeface="Times New Roman"/>
              </a:rPr>
              <a:t>SIMPLE!!!</a:t>
            </a:r>
          </a:p>
          <a:p>
            <a:pPr eaLnBrk="1" hangingPunct="1">
              <a:buClr>
                <a:srgbClr val="FF0066"/>
              </a:buClr>
              <a:buFont typeface="Wingdings" pitchFamily="2" charset="2"/>
              <a:buChar char="ü"/>
              <a:defRPr/>
            </a:pPr>
            <a:endParaRPr lang="en-US" sz="3200" dirty="0"/>
          </a:p>
          <a:p>
            <a:pPr eaLnBrk="1" hangingPunct="1">
              <a:buClr>
                <a:srgbClr val="33CC33"/>
              </a:buClr>
              <a:buFont typeface="Wingdings" pitchFamily="2" charset="2"/>
              <a:buChar char="ü"/>
              <a:defRPr/>
            </a:pPr>
            <a:endParaRPr lang="en-US" sz="5400" b="1" dirty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j04330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625"/>
            <a:ext cx="1600200" cy="1213944"/>
          </a:xfrm>
          <a:prstGeom prst="rect">
            <a:avLst/>
          </a:prstGeom>
          <a:noFill/>
          <a:ln w="50800">
            <a:solidFill>
              <a:schemeClr val="accent3">
                <a:lumMod val="50000"/>
              </a:schemeClr>
            </a:solidFill>
            <a:prstDash val="sysDot"/>
            <a:miter lim="800000"/>
            <a:headEnd/>
            <a:tailEnd/>
          </a:ln>
          <a:effectLst>
            <a:glow rad="127000">
              <a:srgbClr val="FF0066"/>
            </a:glow>
          </a:effectLst>
          <a:scene3d>
            <a:camera prst="orthographicFront"/>
            <a:lightRig rig="threePt" dir="t"/>
          </a:scene3d>
          <a:sp3d>
            <a:bevelT w="228600"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j04330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82055"/>
            <a:ext cx="1600200" cy="1213944"/>
          </a:xfrm>
          <a:prstGeom prst="rect">
            <a:avLst/>
          </a:prstGeom>
          <a:noFill/>
          <a:ln w="50800">
            <a:solidFill>
              <a:schemeClr val="accent3">
                <a:lumMod val="50000"/>
              </a:schemeClr>
            </a:solidFill>
            <a:prstDash val="sysDot"/>
            <a:miter lim="800000"/>
            <a:headEnd/>
            <a:tailEnd/>
          </a:ln>
          <a:effectLst>
            <a:glow rad="127000">
              <a:srgbClr val="FF0066"/>
            </a:glow>
          </a:effectLst>
          <a:scene3d>
            <a:camera prst="orthographicFront"/>
            <a:lightRig rig="threePt" dir="t"/>
          </a:scene3d>
          <a:sp3d>
            <a:bevelT w="228600"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??</a:t>
            </a:r>
            <a:r>
              <a:rPr lang="en-US" b="1" dirty="0">
                <a:latin typeface="Britannic Bold" pitchFamily="34" charset="0"/>
              </a:rPr>
              <a:t>What Do We Do Next</a:t>
            </a:r>
            <a:r>
              <a:rPr lang="en-US" sz="8800" b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??</a:t>
            </a:r>
            <a:endParaRPr lang="en-US" sz="8800" b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763000" cy="5029200"/>
          </a:xfrm>
        </p:spPr>
        <p:txBody>
          <a:bodyPr/>
          <a:lstStyle/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1400" dirty="0"/>
          </a:p>
          <a:p>
            <a:pPr algn="ctr" eaLnBrk="1" hangingPunct="1">
              <a:buClr>
                <a:srgbClr val="FF0066"/>
              </a:buClr>
              <a:defRPr/>
            </a:pPr>
            <a:r>
              <a:rPr lang="en-US" sz="4800" b="1" dirty="0"/>
              <a:t> 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for October ---</a:t>
            </a:r>
          </a:p>
          <a:p>
            <a:pPr marL="0" indent="0" algn="ctr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NOW!</a:t>
            </a:r>
          </a:p>
          <a:p>
            <a:pPr marL="0" indent="0" algn="ctr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buClr>
                <a:srgbClr val="FF0066"/>
              </a:buClr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TEAMWORK!</a:t>
            </a:r>
          </a:p>
        </p:txBody>
      </p:sp>
      <p:pic>
        <p:nvPicPr>
          <p:cNvPr id="5" name="Picture 5" descr="j02509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544">
            <a:off x="6839599" y="3152960"/>
            <a:ext cx="1184381" cy="1303601"/>
          </a:xfrm>
          <a:prstGeom prst="rect">
            <a:avLst/>
          </a:prstGeom>
          <a:solidFill>
            <a:srgbClr val="FFFFFF"/>
          </a:solidFill>
          <a:ln w="63500" cap="rnd">
            <a:solidFill>
              <a:srgbClr val="FF0066"/>
            </a:solidFill>
            <a:prstDash val="sysDot"/>
            <a:miter lim="800000"/>
            <a:headEnd/>
            <a:tailEnd/>
          </a:ln>
          <a:effectLst>
            <a:glow rad="127000">
              <a:schemeClr val="accent6">
                <a:lumMod val="40000"/>
                <a:lumOff val="60000"/>
              </a:schemeClr>
            </a:glow>
            <a:outerShdw blurRad="76200" dist="50800" dir="5400000" algn="ctr" rotWithShape="0">
              <a:schemeClr val="accent6">
                <a:lumMod val="20000"/>
                <a:lumOff val="80000"/>
              </a:scheme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6" name="Picture 5" descr="j02509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544">
            <a:off x="1886598" y="3109621"/>
            <a:ext cx="1184381" cy="1303601"/>
          </a:xfrm>
          <a:prstGeom prst="rect">
            <a:avLst/>
          </a:prstGeom>
          <a:solidFill>
            <a:srgbClr val="FFFFFF"/>
          </a:solidFill>
          <a:ln w="63500" cap="rnd">
            <a:solidFill>
              <a:srgbClr val="FF0066"/>
            </a:solidFill>
            <a:prstDash val="sysDot"/>
            <a:miter lim="800000"/>
            <a:headEnd/>
            <a:tailEnd/>
          </a:ln>
          <a:effectLst>
            <a:glow rad="127000">
              <a:schemeClr val="accent6">
                <a:lumMod val="40000"/>
                <a:lumOff val="60000"/>
              </a:schemeClr>
            </a:glow>
            <a:outerShdw blurRad="76200" dist="50800" dir="5400000" algn="ctr" rotWithShape="0">
              <a:schemeClr val="accent6">
                <a:lumMod val="20000"/>
                <a:lumOff val="80000"/>
              </a:scheme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963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533400"/>
            <a:ext cx="8077200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800" b="1">
                <a:latin typeface="Britannic Bold" pitchFamily="34" charset="0"/>
              </a:rPr>
              <a:t>What’s on  </a:t>
            </a:r>
            <a:br>
              <a:rPr lang="en-US" altLang="en-US" sz="3800" b="1">
                <a:latin typeface="Britannic Bold" pitchFamily="34" charset="0"/>
              </a:rPr>
            </a:br>
            <a:r>
              <a:rPr lang="en-US" altLang="en-US" sz="3800" b="1">
                <a:latin typeface="Cooper Black" pitchFamily="18" charset="0"/>
                <a:ea typeface="Calibri" pitchFamily="34" charset="0"/>
                <a:cs typeface="Calibri" pitchFamily="34" charset="0"/>
              </a:rPr>
              <a:t>FLASH  DRIVE??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14475"/>
            <a:ext cx="8458200" cy="4267200"/>
          </a:xfrm>
        </p:spPr>
        <p:txBody>
          <a:bodyPr/>
          <a:lstStyle/>
          <a:p>
            <a:pPr eaLnBrk="1" hangingPunct="1">
              <a:buClr>
                <a:srgbClr val="33CC33"/>
              </a:buClr>
            </a:pPr>
            <a:r>
              <a:rPr lang="en-US" altLang="en-US" b="1" dirty="0"/>
              <a:t>Video Link</a:t>
            </a:r>
          </a:p>
          <a:p>
            <a:pPr eaLnBrk="1" hangingPunct="1">
              <a:buClr>
                <a:srgbClr val="33CC33"/>
              </a:buClr>
            </a:pPr>
            <a:endParaRPr lang="en-US" altLang="en-US" sz="500" b="1" dirty="0"/>
          </a:p>
          <a:p>
            <a:pPr eaLnBrk="1" hangingPunct="1">
              <a:buClr>
                <a:srgbClr val="33CC33"/>
              </a:buClr>
            </a:pPr>
            <a:r>
              <a:rPr lang="en-US" altLang="en-US" b="1" dirty="0"/>
              <a:t>New Logos</a:t>
            </a:r>
          </a:p>
          <a:p>
            <a:pPr eaLnBrk="1" hangingPunct="1">
              <a:buClr>
                <a:srgbClr val="33CC33"/>
              </a:buClr>
            </a:pPr>
            <a:endParaRPr lang="en-US" altLang="en-US" sz="500" b="1" dirty="0"/>
          </a:p>
          <a:p>
            <a:pPr eaLnBrk="1" hangingPunct="1">
              <a:buClr>
                <a:srgbClr val="33CC33"/>
              </a:buClr>
            </a:pPr>
            <a:r>
              <a:rPr lang="en-US" altLang="en-US" sz="2600" b="1" dirty="0"/>
              <a:t>PowerPoint &amp; Handouts</a:t>
            </a:r>
          </a:p>
          <a:p>
            <a:pPr eaLnBrk="1" hangingPunct="1">
              <a:buClr>
                <a:srgbClr val="33CC33"/>
              </a:buClr>
            </a:pPr>
            <a:endParaRPr lang="en-US" altLang="en-US" sz="500" b="1" dirty="0"/>
          </a:p>
          <a:p>
            <a:pPr eaLnBrk="1" hangingPunct="1">
              <a:buClr>
                <a:srgbClr val="33CC33"/>
              </a:buClr>
            </a:pPr>
            <a:r>
              <a:rPr lang="en-US" altLang="en-US" b="1" dirty="0"/>
              <a:t>Parent Letters</a:t>
            </a:r>
            <a:r>
              <a:rPr lang="en-US" altLang="en-US" sz="2000" i="1" dirty="0"/>
              <a:t>, </a:t>
            </a:r>
            <a:r>
              <a:rPr lang="en-US" altLang="en-US" b="1" dirty="0"/>
              <a:t>Teacher Memo &amp; 1 pg. </a:t>
            </a:r>
            <a:r>
              <a:rPr lang="en-US" altLang="en-US" b="1"/>
              <a:t>Flier</a:t>
            </a:r>
            <a:endParaRPr lang="en-US" altLang="en-US" b="1" dirty="0"/>
          </a:p>
          <a:p>
            <a:pPr eaLnBrk="1" hangingPunct="1">
              <a:buClr>
                <a:srgbClr val="33CC33"/>
              </a:buClr>
            </a:pPr>
            <a:endParaRPr lang="en-US" altLang="en-US" sz="500" b="1" dirty="0"/>
          </a:p>
          <a:p>
            <a:pPr eaLnBrk="1" hangingPunct="1">
              <a:buClr>
                <a:srgbClr val="33CC33"/>
              </a:buClr>
            </a:pPr>
            <a:r>
              <a:rPr lang="en-US" altLang="en-US" b="1" dirty="0"/>
              <a:t>Farm To School Tools &amp; Apple Promo</a:t>
            </a:r>
          </a:p>
          <a:p>
            <a:pPr eaLnBrk="1" hangingPunct="1">
              <a:buClr>
                <a:srgbClr val="33CC33"/>
              </a:buClr>
            </a:pPr>
            <a:endParaRPr lang="en-US" altLang="en-US" sz="500" b="1" dirty="0"/>
          </a:p>
          <a:p>
            <a:pPr eaLnBrk="1" hangingPunct="1">
              <a:buClr>
                <a:srgbClr val="33CC33"/>
              </a:buClr>
            </a:pPr>
            <a:r>
              <a:rPr lang="en-US" altLang="en-US" b="1" dirty="0"/>
              <a:t>Fruit &amp; Veggie Calendar &amp; Dates To Remember</a:t>
            </a:r>
          </a:p>
          <a:p>
            <a:pPr eaLnBrk="1" hangingPunct="1">
              <a:buClr>
                <a:srgbClr val="33CC33"/>
              </a:buClr>
            </a:pPr>
            <a:endParaRPr lang="en-US" altLang="en-US" sz="500" b="1" dirty="0"/>
          </a:p>
          <a:p>
            <a:pPr eaLnBrk="1" hangingPunct="1">
              <a:buClr>
                <a:srgbClr val="33CC33"/>
              </a:buClr>
            </a:pPr>
            <a:r>
              <a:rPr lang="en-US" altLang="en-US" b="1" dirty="0"/>
              <a:t>Seasonality Charts</a:t>
            </a:r>
          </a:p>
          <a:p>
            <a:pPr eaLnBrk="1" hangingPunct="1">
              <a:buClr>
                <a:srgbClr val="33CC33"/>
              </a:buClr>
            </a:pPr>
            <a:endParaRPr lang="en-US" altLang="en-US" sz="500" b="1" dirty="0"/>
          </a:p>
          <a:p>
            <a:pPr eaLnBrk="1" hangingPunct="1">
              <a:buClr>
                <a:srgbClr val="33CC33"/>
              </a:buClr>
            </a:pPr>
            <a:r>
              <a:rPr lang="en-US" altLang="en-US" b="1" dirty="0"/>
              <a:t>Excel Budgets </a:t>
            </a:r>
          </a:p>
          <a:p>
            <a:pPr eaLnBrk="1" hangingPunct="1">
              <a:buClr>
                <a:srgbClr val="33CC33"/>
              </a:buClr>
            </a:pPr>
            <a:endParaRPr lang="en-US" altLang="en-US" sz="500" b="1" dirty="0"/>
          </a:p>
          <a:p>
            <a:pPr eaLnBrk="1" hangingPunct="1">
              <a:buClr>
                <a:srgbClr val="33CC33"/>
              </a:buClr>
            </a:pPr>
            <a:r>
              <a:rPr lang="en-US" altLang="en-US" b="1" dirty="0"/>
              <a:t>Large Equipment Request Form</a:t>
            </a:r>
          </a:p>
          <a:p>
            <a:pPr eaLnBrk="1" hangingPunct="1">
              <a:buClr>
                <a:srgbClr val="33CC33"/>
              </a:buClr>
            </a:pPr>
            <a:endParaRPr lang="en-US" altLang="en-US" sz="800" b="1" dirty="0"/>
          </a:p>
        </p:txBody>
      </p:sp>
      <p:pic>
        <p:nvPicPr>
          <p:cNvPr id="70660" name="Picture 1" descr="C:\Documents and Settings\cnuser\Local Settings\Temporary Internet Files\Content.IE5\0QIURVQN\MC90043440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0"/>
            <a:ext cx="10668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1" descr="C:\Documents and Settings\cnuser\Local Settings\Temporary Internet Files\Content.IE5\0QIURVQN\MC90043440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10668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977900" y="252413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3800" b="1">
                <a:latin typeface="Britannic Bold" pitchFamily="34" charset="0"/>
              </a:rPr>
              <a:t>How the FFVP </a:t>
            </a:r>
            <a:br>
              <a:rPr lang="en-US" altLang="en-US" sz="3800" b="1">
                <a:latin typeface="Britannic Bold" pitchFamily="34" charset="0"/>
              </a:rPr>
            </a:br>
            <a:r>
              <a:rPr lang="en-US" altLang="en-US" sz="3800" b="1">
                <a:latin typeface="Britannic Bold" pitchFamily="34" charset="0"/>
              </a:rPr>
              <a:t>Works</a:t>
            </a:r>
            <a:r>
              <a:rPr lang="en-US" altLang="en-US" sz="3800"/>
              <a:t>	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8305800" cy="5105400"/>
          </a:xfrm>
        </p:spPr>
        <p:txBody>
          <a:bodyPr/>
          <a:lstStyle/>
          <a:p>
            <a:pPr eaLnBrk="1" hangingPunct="1">
              <a:buClr>
                <a:srgbClr val="33CC33"/>
              </a:buClr>
            </a:pPr>
            <a:r>
              <a:rPr lang="en-US" altLang="en-US" sz="3200"/>
              <a:t>States required to select schools with highest percentage of free &amp; reduced eligibility</a:t>
            </a:r>
          </a:p>
          <a:p>
            <a:pPr eaLnBrk="1" hangingPunct="1">
              <a:buClr>
                <a:srgbClr val="33CC33"/>
              </a:buClr>
            </a:pPr>
            <a:endParaRPr lang="en-US" altLang="en-US" sz="2000"/>
          </a:p>
          <a:p>
            <a:pPr eaLnBrk="1" hangingPunct="1">
              <a:buClr>
                <a:srgbClr val="33CC33"/>
              </a:buClr>
            </a:pPr>
            <a:r>
              <a:rPr lang="en-US" altLang="en-US" sz="3200"/>
              <a:t>Accurate application completion</a:t>
            </a:r>
          </a:p>
          <a:p>
            <a:pPr eaLnBrk="1" hangingPunct="1">
              <a:buClr>
                <a:srgbClr val="33CC33"/>
              </a:buClr>
              <a:buFont typeface="Wingdings" pitchFamily="2" charset="2"/>
              <a:buNone/>
            </a:pPr>
            <a:endParaRPr lang="en-US" altLang="en-US" sz="2000"/>
          </a:p>
          <a:p>
            <a:pPr eaLnBrk="1" hangingPunct="1">
              <a:buClr>
                <a:srgbClr val="33CC33"/>
              </a:buClr>
            </a:pPr>
            <a:r>
              <a:rPr lang="en-US" altLang="en-US" sz="3200"/>
              <a:t>Local Education Agencies </a:t>
            </a:r>
          </a:p>
          <a:p>
            <a:pPr eaLnBrk="1" hangingPunct="1">
              <a:buClr>
                <a:srgbClr val="33CC33"/>
              </a:buClr>
              <a:buFont typeface="Wingdings" pitchFamily="2" charset="2"/>
              <a:buNone/>
            </a:pPr>
            <a:r>
              <a:rPr lang="en-US" altLang="en-US" sz="3200"/>
              <a:t>   reimbursed for costs of providing fresh fruits and vegetables </a:t>
            </a:r>
            <a:r>
              <a:rPr lang="en-US" altLang="en-US" sz="3200" b="1"/>
              <a:t>free </a:t>
            </a:r>
            <a:r>
              <a:rPr lang="en-US" altLang="en-US" sz="3200"/>
              <a:t>to </a:t>
            </a:r>
            <a:r>
              <a:rPr lang="en-US" altLang="en-US" sz="3200" b="1"/>
              <a:t>all </a:t>
            </a:r>
            <a:r>
              <a:rPr lang="en-US" altLang="en-US" sz="3200"/>
              <a:t>students</a:t>
            </a:r>
          </a:p>
        </p:txBody>
      </p:sp>
      <p:pic>
        <p:nvPicPr>
          <p:cNvPr id="8196" name="Picture 4" descr="j04393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895600"/>
            <a:ext cx="1360488" cy="1981200"/>
          </a:xfrm>
          <a:prstGeom prst="rect">
            <a:avLst/>
          </a:prstGeom>
          <a:noFill/>
          <a:ln w="47625" cap="rnd">
            <a:solidFill>
              <a:srgbClr val="FF505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13" descr="G:\Frt &amp; Veg Pics\pic252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450"/>
            <a:ext cx="1417638" cy="1397000"/>
          </a:xfrm>
          <a:prstGeom prst="rect">
            <a:avLst/>
          </a:prstGeom>
          <a:noFill/>
          <a:ln w="34925">
            <a:solidFill>
              <a:srgbClr val="CC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13" descr="G:\Frt &amp; Veg Pics\pic252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44450"/>
            <a:ext cx="1417637" cy="1397000"/>
          </a:xfrm>
          <a:prstGeom prst="rect">
            <a:avLst/>
          </a:prstGeom>
          <a:noFill/>
          <a:ln w="34925">
            <a:solidFill>
              <a:srgbClr val="CC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800" b="1">
                <a:latin typeface="Britannic Bold" pitchFamily="34" charset="0"/>
              </a:rPr>
              <a:t>What’s on  </a:t>
            </a:r>
            <a:br>
              <a:rPr lang="en-US" altLang="en-US" sz="3800" b="1">
                <a:latin typeface="Britannic Bold" pitchFamily="34" charset="0"/>
              </a:rPr>
            </a:br>
            <a:r>
              <a:rPr lang="en-US" altLang="en-US" sz="3800" b="1">
                <a:latin typeface="Cooper Black" pitchFamily="18" charset="0"/>
                <a:ea typeface="Calibri" pitchFamily="34" charset="0"/>
                <a:cs typeface="Calibri" pitchFamily="34" charset="0"/>
              </a:rPr>
              <a:t>FLASH  DRIVE??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7178" y="1514475"/>
            <a:ext cx="8305800" cy="4267200"/>
          </a:xfrm>
        </p:spPr>
        <p:txBody>
          <a:bodyPr/>
          <a:lstStyle/>
          <a:p>
            <a:pPr eaLnBrk="1" hangingPunct="1">
              <a:buClr>
                <a:srgbClr val="33CC33"/>
              </a:buClr>
            </a:pPr>
            <a:r>
              <a:rPr lang="en-US" altLang="en-US" sz="3600" b="1" dirty="0"/>
              <a:t>Reading Book List</a:t>
            </a:r>
          </a:p>
          <a:p>
            <a:pPr eaLnBrk="1" hangingPunct="1">
              <a:buClr>
                <a:srgbClr val="33CC33"/>
              </a:buClr>
            </a:pPr>
            <a:r>
              <a:rPr lang="en-US" altLang="en-US" sz="3600" b="1" dirty="0"/>
              <a:t>USDA Free Resources</a:t>
            </a:r>
            <a:endParaRPr lang="en-US" altLang="en-US" sz="2000" b="1" dirty="0"/>
          </a:p>
          <a:p>
            <a:pPr eaLnBrk="1" hangingPunct="1">
              <a:buClr>
                <a:srgbClr val="33CC33"/>
              </a:buClr>
            </a:pPr>
            <a:r>
              <a:rPr lang="en-US" altLang="en-US" sz="3600" b="1" dirty="0"/>
              <a:t>USDA Fruit &amp; Veggie Flash Cards</a:t>
            </a:r>
          </a:p>
          <a:p>
            <a:pPr eaLnBrk="1" hangingPunct="1">
              <a:buClr>
                <a:srgbClr val="33CC33"/>
              </a:buClr>
            </a:pPr>
            <a:endParaRPr lang="en-US" altLang="en-US" sz="2000" b="1" dirty="0"/>
          </a:p>
          <a:p>
            <a:pPr eaLnBrk="1" hangingPunct="1">
              <a:buClr>
                <a:srgbClr val="33CC33"/>
              </a:buClr>
              <a:defRPr/>
            </a:pPr>
            <a:endParaRPr lang="en-US" altLang="en-US" sz="4000" b="1" dirty="0"/>
          </a:p>
        </p:txBody>
      </p:sp>
      <p:pic>
        <p:nvPicPr>
          <p:cNvPr id="71684" name="Picture 1" descr="C:\Documents and Settings\cnuser\Local Settings\Temporary Internet Files\Content.IE5\0QIURVQN\MC90043440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10668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1" descr="C:\Documents and Settings\cnuser\Local Settings\Temporary Internet Files\Content.IE5\0QIURVQN\MC90043440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0"/>
            <a:ext cx="10668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506224"/>
            <a:ext cx="2402711" cy="319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64" y="4876800"/>
            <a:ext cx="2201582" cy="101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06223"/>
            <a:ext cx="2402711" cy="319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16998" y="3506223"/>
            <a:ext cx="2093913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algn="ctr"/>
            <a:r>
              <a:rPr lang="en-US" sz="800" b="1" dirty="0"/>
              <a:t>Peach </a:t>
            </a:r>
          </a:p>
          <a:p>
            <a:r>
              <a:rPr lang="en-US" sz="800" b="1" dirty="0"/>
              <a:t>Aliases: </a:t>
            </a:r>
            <a:r>
              <a:rPr lang="en-US" sz="800" dirty="0"/>
              <a:t>Tree Fruit and Stone Fruit </a:t>
            </a:r>
          </a:p>
          <a:p>
            <a:endParaRPr lang="en-US" sz="400" dirty="0"/>
          </a:p>
          <a:p>
            <a:r>
              <a:rPr lang="en-US" sz="800" b="1" dirty="0"/>
              <a:t>Description: </a:t>
            </a:r>
            <a:r>
              <a:rPr lang="en-US" sz="800" dirty="0"/>
              <a:t>Round and about the size of a baseball. Skin color is yellow or cream, sometimes blushed with red. The flesh inside is usually yellow, but may also be white. There is a large pit in the center that is not eaten. </a:t>
            </a:r>
          </a:p>
          <a:p>
            <a:endParaRPr lang="en-US" sz="400" dirty="0"/>
          </a:p>
          <a:p>
            <a:r>
              <a:rPr lang="en-US" sz="800" b="1" dirty="0"/>
              <a:t>Wanted for: </a:t>
            </a:r>
            <a:r>
              <a:rPr lang="en-US" sz="800" dirty="0"/>
              <a:t>Its sweet fruit, which provides vitamin C and some vitamin A, fiber, and potassium. Eating peaches helps kids eat smart to play hard. </a:t>
            </a:r>
          </a:p>
          <a:p>
            <a:endParaRPr lang="en-US" sz="400" dirty="0"/>
          </a:p>
          <a:p>
            <a:r>
              <a:rPr lang="en-US" sz="800" b="1" dirty="0"/>
              <a:t>Known Associates: </a:t>
            </a:r>
            <a:r>
              <a:rPr lang="en-US" sz="800" dirty="0"/>
              <a:t>Member of the Fruit Group. </a:t>
            </a:r>
          </a:p>
          <a:p>
            <a:endParaRPr lang="en-US" sz="400" dirty="0"/>
          </a:p>
          <a:p>
            <a:r>
              <a:rPr lang="en-US" sz="800" b="1" dirty="0"/>
              <a:t>Last Known Location: </a:t>
            </a:r>
            <a:r>
              <a:rPr lang="en-US" sz="800" dirty="0"/>
              <a:t>Hanging out on the branches of a peach tree in California and the Southern States. </a:t>
            </a:r>
          </a:p>
          <a:p>
            <a:endParaRPr lang="en-US" sz="400" dirty="0"/>
          </a:p>
          <a:p>
            <a:r>
              <a:rPr lang="en-US" sz="800" b="1" dirty="0"/>
              <a:t>Notes: </a:t>
            </a:r>
            <a:r>
              <a:rPr lang="en-US" sz="800" dirty="0"/>
              <a:t>Georgia is known as the “Peach State.” </a:t>
            </a:r>
          </a:p>
        </p:txBody>
      </p:sp>
    </p:spTree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800" b="1">
                <a:latin typeface="Britannic Bold" pitchFamily="34" charset="0"/>
              </a:rPr>
              <a:t>What’s on  </a:t>
            </a:r>
            <a:br>
              <a:rPr lang="en-US" altLang="en-US" sz="3800" b="1">
                <a:latin typeface="Britannic Bold" pitchFamily="34" charset="0"/>
              </a:rPr>
            </a:br>
            <a:r>
              <a:rPr lang="en-US" altLang="en-US" sz="3800" b="1">
                <a:latin typeface="Cooper Black" pitchFamily="18" charset="0"/>
                <a:ea typeface="Calibri" pitchFamily="34" charset="0"/>
                <a:cs typeface="Calibri" pitchFamily="34" charset="0"/>
              </a:rPr>
              <a:t>FLASH  DRIVE??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458200" cy="4419600"/>
          </a:xfrm>
        </p:spPr>
        <p:txBody>
          <a:bodyPr/>
          <a:lstStyle/>
          <a:p>
            <a:pPr eaLnBrk="1" hangingPunct="1">
              <a:buClr>
                <a:srgbClr val="33CC33"/>
              </a:buClr>
            </a:pPr>
            <a:r>
              <a:rPr lang="en-US" altLang="en-US" sz="3600" b="1" dirty="0"/>
              <a:t>Magic Can &amp; Dr. Seuss Directions</a:t>
            </a:r>
          </a:p>
          <a:p>
            <a:pPr eaLnBrk="1" hangingPunct="1">
              <a:buClr>
                <a:srgbClr val="33CC33"/>
              </a:buClr>
            </a:pPr>
            <a:endParaRPr lang="en-US" altLang="en-US" b="1" dirty="0"/>
          </a:p>
          <a:p>
            <a:pPr eaLnBrk="1" hangingPunct="1">
              <a:buClr>
                <a:srgbClr val="33CC33"/>
              </a:buClr>
            </a:pPr>
            <a:r>
              <a:rPr lang="en-US" altLang="en-US" sz="3600" b="1" dirty="0"/>
              <a:t>Coloring Pg. --- Pledge to be Healthy</a:t>
            </a:r>
          </a:p>
          <a:p>
            <a:pPr eaLnBrk="1" hangingPunct="1">
              <a:buClr>
                <a:srgbClr val="33CC33"/>
              </a:buClr>
            </a:pPr>
            <a:endParaRPr lang="en-US" altLang="en-US" b="1" dirty="0"/>
          </a:p>
          <a:p>
            <a:pPr eaLnBrk="1" hangingPunct="1">
              <a:buClr>
                <a:srgbClr val="33CC33"/>
              </a:buClr>
              <a:defRPr/>
            </a:pPr>
            <a:r>
              <a:rPr lang="en-US" altLang="en-US" sz="4000" b="1" dirty="0"/>
              <a:t>Fruits &amp; Vegetables A to Z --- </a:t>
            </a:r>
          </a:p>
          <a:p>
            <a:pPr marL="0" indent="0" eaLnBrk="1" hangingPunct="1">
              <a:buClr>
                <a:srgbClr val="33CC33"/>
              </a:buClr>
              <a:buNone/>
              <a:defRPr/>
            </a:pPr>
            <a:r>
              <a:rPr lang="en-US" altLang="en-US" sz="4000" b="1" i="1" dirty="0"/>
              <a:t>                Fun Facts!</a:t>
            </a:r>
          </a:p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altLang="en-US" b="1" i="1" dirty="0"/>
          </a:p>
          <a:p>
            <a:pPr eaLnBrk="1" hangingPunct="1">
              <a:buClr>
                <a:srgbClr val="33CC33"/>
              </a:buClr>
              <a:defRPr/>
            </a:pPr>
            <a:r>
              <a:rPr lang="en-US" altLang="en-US" sz="4000" b="1" dirty="0"/>
              <a:t> Fruit &amp; Vegetable Tool Kit</a:t>
            </a:r>
          </a:p>
          <a:p>
            <a:pPr eaLnBrk="1" hangingPunct="1">
              <a:buClr>
                <a:srgbClr val="33CC33"/>
              </a:buClr>
              <a:defRPr/>
            </a:pPr>
            <a:endParaRPr lang="en-US" altLang="en-US" sz="4000" b="1" dirty="0"/>
          </a:p>
        </p:txBody>
      </p:sp>
      <p:pic>
        <p:nvPicPr>
          <p:cNvPr id="71684" name="Picture 1" descr="C:\Documents and Settings\cnuser\Local Settings\Temporary Internet Files\Content.IE5\0QIURVQN\MC90043440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10668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1" descr="C:\Documents and Settings\cnuser\Local Settings\Temporary Internet Files\Content.IE5\0QIURVQN\MC90043440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0"/>
            <a:ext cx="10668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959229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685800" y="-28575"/>
            <a:ext cx="7772400" cy="838200"/>
          </a:xfrm>
        </p:spPr>
        <p:txBody>
          <a:bodyPr/>
          <a:lstStyle/>
          <a:p>
            <a:r>
              <a:rPr lang="en-US" altLang="en-US" b="1">
                <a:solidFill>
                  <a:schemeClr val="tx1"/>
                </a:solidFill>
              </a:rPr>
              <a:t> </a:t>
            </a:r>
            <a:endParaRPr lang="en-US" altLang="en-US" sz="8000">
              <a:solidFill>
                <a:schemeClr val="tx1"/>
              </a:solidFill>
            </a:endParaRPr>
          </a:p>
        </p:txBody>
      </p:sp>
      <p:pic>
        <p:nvPicPr>
          <p:cNvPr id="72707" name="Picture 4" descr="C:\Documents and Settings\cnuser\Local Settings\Temporary Internet Files\Content.IE5\GLPGW7P6\MC900434403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2133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609600"/>
            <a:ext cx="9144000" cy="4114800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en-US" sz="8800" b="1" dirty="0">
                <a:solidFill>
                  <a:srgbClr val="000000"/>
                </a:solidFill>
                <a:ea typeface="+mj-ea"/>
                <a:cs typeface="+mj-cs"/>
              </a:rPr>
              <a:t>What’s 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en-US" sz="8800" b="1" dirty="0">
                <a:solidFill>
                  <a:srgbClr val="000000"/>
                </a:solidFill>
                <a:ea typeface="+mj-ea"/>
                <a:cs typeface="+mj-cs"/>
              </a:rPr>
              <a:t>in the 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en-US" sz="8800" b="1" dirty="0">
                <a:solidFill>
                  <a:srgbClr val="000000"/>
                </a:solidFill>
                <a:ea typeface="+mj-ea"/>
                <a:cs typeface="+mj-cs"/>
              </a:rPr>
              <a:t>Cans??</a:t>
            </a:r>
            <a:endParaRPr lang="en-US" sz="8800" dirty="0"/>
          </a:p>
        </p:txBody>
      </p:sp>
      <p:pic>
        <p:nvPicPr>
          <p:cNvPr id="72709" name="Picture 4" descr="C:\Documents and Settings\cnuser\Local Settings\Temporary Internet Files\Content.IE5\GLPGW7P6\MC900434403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33400"/>
            <a:ext cx="2133600" cy="29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685800" y="-28575"/>
            <a:ext cx="7772400" cy="838200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chemeClr val="tx1"/>
                </a:solidFill>
              </a:rPr>
              <a:t>☺ </a:t>
            </a:r>
            <a:r>
              <a:rPr lang="en-US" altLang="en-US" b="1" u="sng" dirty="0" err="1">
                <a:solidFill>
                  <a:schemeClr val="tx1"/>
                </a:solidFill>
                <a:latin typeface="Cooper Black" panose="0208090404030B020404" pitchFamily="18" charset="0"/>
              </a:rPr>
              <a:t>Rambutan</a:t>
            </a:r>
            <a:r>
              <a:rPr lang="en-US" altLang="en-US" b="1" dirty="0">
                <a:solidFill>
                  <a:schemeClr val="tx1"/>
                </a:solidFill>
              </a:rPr>
              <a:t> ☺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645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2513" y="838200"/>
            <a:ext cx="4324350" cy="3048000"/>
          </a:xfrm>
          <a:ln w="50800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645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113" y="4038600"/>
            <a:ext cx="3105150" cy="2819400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655110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685800" y="-28575"/>
            <a:ext cx="7772400" cy="838200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chemeClr val="tx1"/>
                </a:solidFill>
              </a:rPr>
              <a:t>☺ </a:t>
            </a:r>
            <a:r>
              <a:rPr lang="en-US" altLang="en-US" b="1" u="sng" dirty="0" err="1">
                <a:solidFill>
                  <a:schemeClr val="tx1"/>
                </a:solidFill>
                <a:latin typeface="Cooper Black" panose="0208090404030B020404" pitchFamily="18" charset="0"/>
              </a:rPr>
              <a:t>Rambutan</a:t>
            </a:r>
            <a:r>
              <a:rPr lang="en-US" altLang="en-US" b="1" dirty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</a:rPr>
              <a:t>☺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634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914400"/>
            <a:ext cx="4381500" cy="3028950"/>
          </a:xfrm>
          <a:ln w="50800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248150"/>
            <a:ext cx="3581400" cy="2381250"/>
          </a:xfrm>
          <a:prstGeom prst="rect">
            <a:avLst/>
          </a:prstGeom>
          <a:noFill/>
          <a:ln w="508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68337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609600" y="-28575"/>
            <a:ext cx="8001000" cy="838200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chemeClr val="tx1"/>
                </a:solidFill>
              </a:rPr>
              <a:t>☺ </a:t>
            </a:r>
            <a:r>
              <a:rPr lang="en-US" altLang="en-US" b="1" u="sng" dirty="0" err="1">
                <a:solidFill>
                  <a:schemeClr val="tx1"/>
                </a:solidFill>
                <a:latin typeface="Cooper Black" panose="0208090404030B020404" pitchFamily="18" charset="0"/>
              </a:rPr>
              <a:t>Romanesco</a:t>
            </a:r>
            <a:r>
              <a:rPr lang="en-US" altLang="en-US" b="1" u="sng" dirty="0">
                <a:solidFill>
                  <a:schemeClr val="tx1"/>
                </a:solidFill>
                <a:latin typeface="Cooper Black" panose="0208090404030B020404" pitchFamily="18" charset="0"/>
              </a:rPr>
              <a:t> Cauliflower</a:t>
            </a:r>
            <a:r>
              <a:rPr lang="en-US" altLang="en-US" b="1" dirty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lang="en-US" altLang="en-US" b="1" dirty="0">
                <a:solidFill>
                  <a:schemeClr val="tx1"/>
                </a:solidFill>
              </a:rPr>
              <a:t>☺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71600"/>
            <a:ext cx="7772400" cy="45307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762000"/>
            <a:ext cx="4343400" cy="2710543"/>
          </a:xfrm>
          <a:prstGeom prst="rect">
            <a:avLst/>
          </a:prstGeom>
          <a:noFill/>
          <a:ln>
            <a:noFill/>
          </a:ln>
          <a:effectLst>
            <a:glow rad="215900">
              <a:srgbClr val="00FF00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530" y="3810000"/>
            <a:ext cx="3860800" cy="2895600"/>
          </a:xfrm>
          <a:prstGeom prst="rect">
            <a:avLst/>
          </a:prstGeom>
          <a:noFill/>
          <a:ln>
            <a:noFill/>
          </a:ln>
          <a:effectLst>
            <a:glow rad="203200">
              <a:srgbClr val="CC00FF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091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latin typeface="Britannic Bold" pitchFamily="34" charset="0"/>
              </a:rPr>
              <a:t>Level of Funding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00200"/>
            <a:ext cx="7772400" cy="4953000"/>
          </a:xfrm>
        </p:spPr>
        <p:txBody>
          <a:bodyPr/>
          <a:lstStyle/>
          <a:p>
            <a:pPr eaLnBrk="1" hangingPunct="1">
              <a:buClr>
                <a:srgbClr val="33CC33"/>
              </a:buClr>
              <a:buSzTx/>
            </a:pPr>
            <a:r>
              <a:rPr lang="en-US" altLang="en-US" dirty="0"/>
              <a:t>New Jersey’s total funding for 2018-19 is over </a:t>
            </a:r>
          </a:p>
          <a:p>
            <a:pPr eaLnBrk="1" hangingPunct="1">
              <a:buClr>
                <a:srgbClr val="33CC33"/>
              </a:buClr>
              <a:buSzTx/>
              <a:buFont typeface="Wingdings" pitchFamily="2" charset="2"/>
              <a:buNone/>
            </a:pPr>
            <a:r>
              <a:rPr lang="en-US" altLang="en-US" dirty="0"/>
              <a:t>    </a:t>
            </a:r>
            <a:r>
              <a:rPr lang="en-US" altLang="en-US" b="1" dirty="0"/>
              <a:t>$4 million:</a:t>
            </a:r>
          </a:p>
          <a:p>
            <a:pPr lvl="1" eaLnBrk="1" hangingPunct="1">
              <a:buClr>
                <a:srgbClr val="FF9999"/>
              </a:buClr>
              <a:buSzTx/>
            </a:pPr>
            <a:r>
              <a:rPr lang="en-US" altLang="en-US" dirty="0"/>
              <a:t>5% state administrative</a:t>
            </a:r>
          </a:p>
          <a:p>
            <a:pPr lvl="1" eaLnBrk="1" hangingPunct="1">
              <a:buClr>
                <a:srgbClr val="FF9999"/>
              </a:buClr>
              <a:buSzTx/>
            </a:pPr>
            <a:r>
              <a:rPr lang="en-US" altLang="en-US" dirty="0"/>
              <a:t>95% to schools</a:t>
            </a:r>
          </a:p>
          <a:p>
            <a:pPr lvl="1" eaLnBrk="1" hangingPunct="1">
              <a:buClr>
                <a:srgbClr val="33CC33"/>
              </a:buClr>
              <a:buSzTx/>
              <a:buFont typeface="Wingdings" pitchFamily="2" charset="2"/>
              <a:buNone/>
            </a:pPr>
            <a:endParaRPr lang="en-US" altLang="en-US" sz="2000" dirty="0"/>
          </a:p>
          <a:p>
            <a:pPr eaLnBrk="1" hangingPunct="1">
              <a:buClr>
                <a:srgbClr val="33CC33"/>
              </a:buClr>
              <a:buSzTx/>
            </a:pPr>
            <a:r>
              <a:rPr lang="en-US" altLang="en-US" dirty="0"/>
              <a:t>State </a:t>
            </a:r>
            <a:r>
              <a:rPr lang="en-US" altLang="en-US" b="1" dirty="0"/>
              <a:t>funds</a:t>
            </a:r>
            <a:r>
              <a:rPr lang="en-US" altLang="en-US" dirty="0"/>
              <a:t> are </a:t>
            </a:r>
            <a:r>
              <a:rPr lang="en-US" altLang="en-US" b="1" dirty="0"/>
              <a:t>divided</a:t>
            </a:r>
            <a:r>
              <a:rPr lang="en-US" altLang="en-US" dirty="0"/>
              <a:t> among selected schools, </a:t>
            </a:r>
            <a:r>
              <a:rPr lang="en-US" altLang="en-US" b="1" dirty="0"/>
              <a:t>based</a:t>
            </a:r>
            <a:r>
              <a:rPr lang="en-US" altLang="en-US" dirty="0"/>
              <a:t> on </a:t>
            </a:r>
            <a:r>
              <a:rPr lang="en-US" altLang="en-US" b="1" dirty="0"/>
              <a:t>school’s enrollment</a:t>
            </a:r>
          </a:p>
          <a:p>
            <a:pPr eaLnBrk="1" hangingPunct="1">
              <a:buClr>
                <a:srgbClr val="33CC33"/>
              </a:buClr>
              <a:buSzTx/>
            </a:pPr>
            <a:endParaRPr lang="en-US" altLang="en-US" sz="2000" dirty="0"/>
          </a:p>
          <a:p>
            <a:pPr eaLnBrk="1" hangingPunct="1">
              <a:buClr>
                <a:srgbClr val="33CC33"/>
              </a:buClr>
              <a:buSzTx/>
            </a:pPr>
            <a:r>
              <a:rPr lang="en-US" altLang="en-US" dirty="0"/>
              <a:t>Regulations require funding to be</a:t>
            </a:r>
          </a:p>
          <a:p>
            <a:pPr eaLnBrk="1" hangingPunct="1">
              <a:buClr>
                <a:srgbClr val="33CC33"/>
              </a:buClr>
              <a:buSzTx/>
              <a:buFont typeface="Wingdings" pitchFamily="2" charset="2"/>
              <a:buNone/>
            </a:pPr>
            <a:r>
              <a:rPr lang="en-US" altLang="en-US" dirty="0"/>
              <a:t>   </a:t>
            </a:r>
            <a:r>
              <a:rPr lang="en-US" altLang="en-US" b="1" dirty="0"/>
              <a:t>$50 - $75 per student</a:t>
            </a:r>
            <a:r>
              <a:rPr lang="en-US" altLang="en-US" dirty="0"/>
              <a:t>, per year</a:t>
            </a:r>
          </a:p>
        </p:txBody>
      </p:sp>
      <p:pic>
        <p:nvPicPr>
          <p:cNvPr id="9220" name="Picture 4" descr="j04247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52400"/>
            <a:ext cx="1470025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876300" y="18197"/>
            <a:ext cx="7772400" cy="775336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latin typeface="Britannic Bold" pitchFamily="34" charset="0"/>
              </a:rPr>
              <a:t>Requirements of Participation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5344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33CC33"/>
              </a:buClr>
              <a:buSzTx/>
            </a:pPr>
            <a:r>
              <a:rPr lang="en-US" altLang="en-US" b="1" dirty="0"/>
              <a:t>Signed addendum </a:t>
            </a:r>
            <a:r>
              <a:rPr lang="en-US" altLang="en-US" dirty="0"/>
              <a:t>for Fiscal Year 2019 --- </a:t>
            </a:r>
          </a:p>
          <a:p>
            <a:pPr marL="0" indent="0" eaLnBrk="1" hangingPunct="1">
              <a:lnSpc>
                <a:spcPct val="90000"/>
              </a:lnSpc>
              <a:buClr>
                <a:srgbClr val="33CC33"/>
              </a:buClr>
              <a:buSzTx/>
              <a:buNone/>
            </a:pPr>
            <a:r>
              <a:rPr lang="en-US" altLang="en-US" dirty="0"/>
              <a:t>    Part of Child Nutrition Program Agreement</a:t>
            </a:r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buSzTx/>
            </a:pPr>
            <a:endParaRPr lang="en-US" altLang="en-US" sz="1200" dirty="0"/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buSzTx/>
            </a:pPr>
            <a:r>
              <a:rPr lang="en-US" altLang="en-US" b="1" dirty="0"/>
              <a:t>Monthly report </a:t>
            </a:r>
            <a:r>
              <a:rPr lang="en-US" altLang="en-US" dirty="0"/>
              <a:t>to claim reimbursement</a:t>
            </a:r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buSzTx/>
            </a:pPr>
            <a:endParaRPr lang="en-US" altLang="en-US" sz="1000" dirty="0"/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buSzTx/>
            </a:pPr>
            <a:r>
              <a:rPr lang="en-US" altLang="en-US" b="1" dirty="0"/>
              <a:t>Mid-year</a:t>
            </a:r>
            <a:r>
              <a:rPr lang="en-US" altLang="en-US" dirty="0"/>
              <a:t> progress </a:t>
            </a:r>
            <a:r>
              <a:rPr lang="en-US" altLang="en-US" b="1" dirty="0"/>
              <a:t>report </a:t>
            </a:r>
          </a:p>
          <a:p>
            <a:pPr lvl="1" eaLnBrk="1" hangingPunct="1">
              <a:lnSpc>
                <a:spcPct val="90000"/>
              </a:lnSpc>
              <a:buClr>
                <a:srgbClr val="FF9999"/>
              </a:buClr>
              <a:buSzTx/>
            </a:pPr>
            <a:r>
              <a:rPr lang="en-US" altLang="en-US" dirty="0"/>
              <a:t>Simple questions</a:t>
            </a:r>
          </a:p>
          <a:p>
            <a:pPr lvl="1" eaLnBrk="1" hangingPunct="1">
              <a:lnSpc>
                <a:spcPct val="90000"/>
              </a:lnSpc>
              <a:buClr>
                <a:srgbClr val="FF9999"/>
              </a:buClr>
              <a:buSzTx/>
            </a:pPr>
            <a:r>
              <a:rPr lang="en-US" altLang="en-US" dirty="0"/>
              <a:t>Examples: success/barriers, student/staff reactions</a:t>
            </a:r>
          </a:p>
          <a:p>
            <a:pPr lvl="1" eaLnBrk="1" hangingPunct="1">
              <a:lnSpc>
                <a:spcPct val="90000"/>
              </a:lnSpc>
              <a:buClr>
                <a:srgbClr val="33CC33"/>
              </a:buClr>
              <a:buSzTx/>
              <a:buFont typeface="Wingdings" pitchFamily="2" charset="2"/>
              <a:buNone/>
            </a:pPr>
            <a:endParaRPr lang="en-US" altLang="en-US" sz="1000" dirty="0"/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buSzTx/>
            </a:pPr>
            <a:r>
              <a:rPr lang="en-US" altLang="en-US" b="1" dirty="0"/>
              <a:t>Year-end report</a:t>
            </a:r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buSzTx/>
            </a:pPr>
            <a:endParaRPr lang="en-US" altLang="en-US" sz="1200" dirty="0"/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buSzTx/>
            </a:pPr>
            <a:r>
              <a:rPr lang="en-US" altLang="en-US" dirty="0"/>
              <a:t>Last, but certainly not least…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dirty="0"/>
              <a:t>        </a:t>
            </a:r>
            <a:r>
              <a:rPr lang="en-US" altLang="en-US" b="1" dirty="0"/>
              <a:t>SPEND THE MONEY!</a:t>
            </a:r>
          </a:p>
        </p:txBody>
      </p:sp>
      <p:pic>
        <p:nvPicPr>
          <p:cNvPr id="10244" name="Picture 7" descr="MCj0441459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876800"/>
            <a:ext cx="2209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9" descr="MCj0441459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0"/>
            <a:ext cx="21351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793533"/>
            <a:ext cx="2209800" cy="66811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latin typeface="Britannic Bold" pitchFamily="34" charset="0"/>
              </a:rPr>
              <a:t>Goals of FFVP</a:t>
            </a:r>
            <a:br>
              <a:rPr lang="en-US" altLang="en-US" b="1" dirty="0">
                <a:latin typeface="Britannic Bold" pitchFamily="34" charset="0"/>
              </a:rPr>
            </a:br>
            <a:r>
              <a:rPr lang="en-US" altLang="en-US" b="1" dirty="0">
                <a:latin typeface="Britannic Bold" pitchFamily="34" charset="0"/>
              </a:rPr>
              <a:t>  for Children:</a:t>
            </a:r>
            <a:r>
              <a:rPr lang="en-US" altLang="en-US" dirty="0"/>
              <a:t>	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057400"/>
            <a:ext cx="8763000" cy="4530725"/>
          </a:xfrm>
        </p:spPr>
        <p:txBody>
          <a:bodyPr/>
          <a:lstStyle/>
          <a:p>
            <a:pPr eaLnBrk="1" hangingPunct="1">
              <a:buClr>
                <a:srgbClr val="33CC33"/>
              </a:buClr>
            </a:pPr>
            <a:r>
              <a:rPr lang="en-US" altLang="en-US" sz="3100" b="1" dirty="0"/>
              <a:t>Increase</a:t>
            </a:r>
            <a:r>
              <a:rPr lang="en-US" altLang="en-US" sz="3100" dirty="0"/>
              <a:t> </a:t>
            </a:r>
            <a:r>
              <a:rPr lang="en-US" altLang="en-US" sz="3100" b="1" dirty="0"/>
              <a:t>Fruit</a:t>
            </a:r>
            <a:r>
              <a:rPr lang="en-US" altLang="en-US" sz="3100" dirty="0"/>
              <a:t> and </a:t>
            </a:r>
            <a:r>
              <a:rPr lang="en-US" altLang="en-US" sz="3100" b="1" dirty="0"/>
              <a:t>Vegetable Consumption</a:t>
            </a:r>
          </a:p>
          <a:p>
            <a:pPr eaLnBrk="1" hangingPunct="1">
              <a:buClr>
                <a:srgbClr val="33CC33"/>
              </a:buClr>
            </a:pPr>
            <a:endParaRPr lang="en-US" altLang="en-US" sz="2000" dirty="0"/>
          </a:p>
          <a:p>
            <a:pPr eaLnBrk="1" hangingPunct="1">
              <a:buClr>
                <a:srgbClr val="33CC33"/>
              </a:buClr>
            </a:pPr>
            <a:r>
              <a:rPr lang="en-US" altLang="en-US" sz="3100" dirty="0"/>
              <a:t>Create </a:t>
            </a:r>
            <a:r>
              <a:rPr lang="en-US" altLang="en-US" sz="3100" b="1" dirty="0"/>
              <a:t>Healthier Schools</a:t>
            </a:r>
          </a:p>
          <a:p>
            <a:pPr eaLnBrk="1" hangingPunct="1">
              <a:buClr>
                <a:srgbClr val="33CC33"/>
              </a:buClr>
            </a:pPr>
            <a:endParaRPr lang="en-US" altLang="en-US" sz="2000" dirty="0"/>
          </a:p>
          <a:p>
            <a:pPr eaLnBrk="1" hangingPunct="1">
              <a:buClr>
                <a:srgbClr val="33CC33"/>
              </a:buClr>
            </a:pPr>
            <a:r>
              <a:rPr lang="en-US" altLang="en-US" sz="3100" dirty="0"/>
              <a:t>Promote </a:t>
            </a:r>
            <a:r>
              <a:rPr lang="en-US" altLang="en-US" sz="3100" b="1" dirty="0"/>
              <a:t>Wellness</a:t>
            </a:r>
          </a:p>
          <a:p>
            <a:pPr eaLnBrk="1" hangingPunct="1">
              <a:buClr>
                <a:srgbClr val="33CC33"/>
              </a:buClr>
            </a:pPr>
            <a:endParaRPr lang="en-US" altLang="en-US" sz="2000" dirty="0"/>
          </a:p>
          <a:p>
            <a:pPr eaLnBrk="1" hangingPunct="1">
              <a:buClr>
                <a:srgbClr val="33CC33"/>
              </a:buClr>
            </a:pPr>
            <a:r>
              <a:rPr lang="en-US" altLang="en-US" dirty="0"/>
              <a:t>Change Diets to </a:t>
            </a:r>
            <a:r>
              <a:rPr lang="en-US" altLang="en-US" sz="2900" b="1" dirty="0"/>
              <a:t>Impact</a:t>
            </a:r>
            <a:r>
              <a:rPr lang="en-US" altLang="en-US" sz="2900" dirty="0"/>
              <a:t> </a:t>
            </a:r>
            <a:r>
              <a:rPr lang="en-US" altLang="en-US" sz="2900" b="1" dirty="0"/>
              <a:t>Current &amp; Future Health</a:t>
            </a:r>
          </a:p>
        </p:txBody>
      </p:sp>
      <p:pic>
        <p:nvPicPr>
          <p:cNvPr id="3076" name="Picture 4" descr="C:\Users\agmceli\AppData\Local\Microsoft\Windows\Temporary Internet Files\Content.IE5\RP1XD9D3\gi01a20140609200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3412"/>
            <a:ext cx="1410097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gmceli\AppData\Local\Microsoft\Windows\Temporary Internet Files\Content.IE5\RP1XD9D3\gi01a20140609200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1410097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066800"/>
          </a:xfrm>
          <a:extLst/>
        </p:spPr>
        <p:txBody>
          <a:bodyPr/>
          <a:lstStyle/>
          <a:p>
            <a:pPr algn="ctr">
              <a:defRPr/>
            </a:pPr>
            <a:br>
              <a:rPr lang="en-US" sz="5400" b="1" dirty="0">
                <a:solidFill>
                  <a:srgbClr val="FF6600"/>
                </a:solidFill>
                <a:effectLst>
                  <a:glow rad="101600">
                    <a:srgbClr val="00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en-US" sz="5400" b="1" u="sng" dirty="0">
                <a:ln>
                  <a:solidFill>
                    <a:srgbClr val="FF660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Healthy Snacks??</a:t>
            </a:r>
            <a:br>
              <a:rPr lang="en-US" sz="5400" b="1" u="sng" dirty="0">
                <a:ln>
                  <a:solidFill>
                    <a:srgbClr val="FF660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</a:br>
            <a:endParaRPr lang="en-US" sz="5400" dirty="0">
              <a:solidFill>
                <a:srgbClr val="CC00FF"/>
              </a:solidFill>
              <a:latin typeface="Cooper Black" pitchFamily="18" charset="0"/>
            </a:endParaRPr>
          </a:p>
        </p:txBody>
      </p:sp>
      <p:sp>
        <p:nvSpPr>
          <p:cNvPr id="30515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304800" y="914400"/>
            <a:ext cx="8458200" cy="5715000"/>
          </a:xfrm>
          <a:extLst/>
        </p:spPr>
        <p:txBody>
          <a:bodyPr/>
          <a:lstStyle/>
          <a:p>
            <a:pPr marL="0" indent="0" algn="ctr">
              <a:buClr>
                <a:srgbClr val="CC00FF"/>
              </a:buClr>
              <a:buFont typeface="Wingdings" pitchFamily="2" charset="2"/>
              <a:buNone/>
              <a:defRPr/>
            </a:pPr>
            <a:r>
              <a:rPr lang="en-US" sz="2400" b="1" i="1" dirty="0">
                <a:ln>
                  <a:solidFill>
                    <a:srgbClr val="00FF00"/>
                  </a:solidFill>
                </a:ln>
                <a:solidFill>
                  <a:srgbClr val="FF0000"/>
                </a:solidFill>
                <a:latin typeface="Cooper Black" pitchFamily="18" charset="0"/>
              </a:rPr>
              <a:t> </a:t>
            </a:r>
            <a:endParaRPr lang="en-US" sz="2000" b="1" dirty="0">
              <a:solidFill>
                <a:srgbClr val="00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algn="ctr">
              <a:buClr>
                <a:srgbClr val="CC00FF"/>
              </a:buClr>
              <a:buFont typeface="Wingdings" pitchFamily="2" charset="2"/>
              <a:buNone/>
              <a:defRPr/>
            </a:pPr>
            <a:r>
              <a:rPr lang="en-US" sz="4400" b="1" dirty="0">
                <a:solidFill>
                  <a:srgbClr val="00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CHINA</a:t>
            </a:r>
            <a:r>
              <a:rPr lang="en-US" sz="4400" b="1" dirty="0">
                <a:solidFill>
                  <a:srgbClr val="F02E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         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>
              <a:buClr>
                <a:srgbClr val="CC00FF"/>
              </a:buClr>
              <a:buFont typeface="Wingdings" pitchFamily="2" charset="2"/>
              <a:buNone/>
              <a:defRPr/>
            </a:pP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                                         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3860800" cy="2895600"/>
          </a:xfrm>
          <a:prstGeom prst="rect">
            <a:avLst/>
          </a:prstGeom>
          <a:noFill/>
          <a:ln w="60325">
            <a:solidFill>
              <a:srgbClr val="FF66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gmceli\Downloads\Day_2_14_vendor_outside_forbidden_city__sweet_pota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44875"/>
            <a:ext cx="4114800" cy="3086100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990600" cy="1371972"/>
          </a:xfrm>
          <a:prstGeom prst="rect">
            <a:avLst/>
          </a:prstGeom>
          <a:effectLst>
            <a:glow rad="292100">
              <a:srgbClr val="00CC99">
                <a:alpha val="40000"/>
              </a:srgb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539" y="152400"/>
            <a:ext cx="990600" cy="1371972"/>
          </a:xfrm>
          <a:prstGeom prst="rect">
            <a:avLst/>
          </a:prstGeom>
          <a:effectLst>
            <a:glow rad="292100">
              <a:srgbClr val="00CC99">
                <a:alpha val="40000"/>
              </a:srgbClr>
            </a:glo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800" b="1">
                <a:latin typeface="Britannic Bold" pitchFamily="34" charset="0"/>
              </a:rPr>
              <a:t>Who Receives </a:t>
            </a:r>
            <a:br>
              <a:rPr lang="en-US" altLang="en-US" sz="3800" b="1">
                <a:latin typeface="Britannic Bold" pitchFamily="34" charset="0"/>
              </a:rPr>
            </a:br>
            <a:r>
              <a:rPr lang="en-US" altLang="en-US" sz="3800" b="1">
                <a:latin typeface="Britannic Bold" pitchFamily="34" charset="0"/>
              </a:rPr>
              <a:t>Fruits &amp; Veggies 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305800" cy="4530725"/>
          </a:xfrm>
        </p:spPr>
        <p:txBody>
          <a:bodyPr/>
          <a:lstStyle/>
          <a:p>
            <a:pPr eaLnBrk="1" hangingPunct="1">
              <a:buClr>
                <a:srgbClr val="33CC33"/>
              </a:buClr>
              <a:defRPr/>
            </a:pPr>
            <a:r>
              <a:rPr lang="en-US" altLang="en-US" b="1" dirty="0"/>
              <a:t>For</a:t>
            </a:r>
            <a:r>
              <a:rPr lang="en-US" altLang="en-US" dirty="0"/>
              <a:t> </a:t>
            </a:r>
            <a:r>
              <a:rPr lang="en-US" altLang="en-US" b="1" dirty="0"/>
              <a:t>all children </a:t>
            </a:r>
            <a:r>
              <a:rPr lang="en-US" altLang="en-US" dirty="0"/>
              <a:t>who attend the school</a:t>
            </a:r>
          </a:p>
          <a:p>
            <a:pPr marL="0" lvl="1" indent="0" eaLnBrk="1" hangingPunct="1">
              <a:buClr>
                <a:srgbClr val="33CC33"/>
              </a:buClr>
              <a:buSzPct val="90000"/>
              <a:buFont typeface="Wingdings" pitchFamily="2" charset="2"/>
              <a:buNone/>
              <a:defRPr/>
            </a:pPr>
            <a:r>
              <a:rPr lang="en-US" altLang="en-US" dirty="0"/>
              <a:t>    </a:t>
            </a:r>
            <a:r>
              <a:rPr lang="en-US" altLang="en-US" sz="2400" i="1" dirty="0"/>
              <a:t>including half or full day pre-K or K</a:t>
            </a:r>
          </a:p>
          <a:p>
            <a:pPr marL="0" lvl="1" indent="0" eaLnBrk="1" hangingPunct="1">
              <a:buClr>
                <a:srgbClr val="33CC33"/>
              </a:buClr>
              <a:buSzPct val="90000"/>
              <a:buFont typeface="Wingdings" pitchFamily="2" charset="2"/>
              <a:buNone/>
              <a:defRPr/>
            </a:pPr>
            <a:endParaRPr lang="en-US" altLang="en-US" sz="1200" i="1" dirty="0"/>
          </a:p>
          <a:p>
            <a:pPr eaLnBrk="1" hangingPunct="1">
              <a:buClr>
                <a:srgbClr val="33CC33"/>
              </a:buClr>
              <a:defRPr/>
            </a:pPr>
            <a:r>
              <a:rPr lang="en-US" altLang="en-US" b="1" dirty="0">
                <a:solidFill>
                  <a:srgbClr val="000000"/>
                </a:solidFill>
              </a:rPr>
              <a:t>Teachers/Aides </a:t>
            </a:r>
            <a:r>
              <a:rPr lang="en-US" altLang="en-US" dirty="0">
                <a:solidFill>
                  <a:srgbClr val="000000"/>
                </a:solidFill>
              </a:rPr>
              <a:t>may participate with students</a:t>
            </a:r>
            <a:endParaRPr lang="en-US" altLang="en-US" sz="2400" i="1" dirty="0"/>
          </a:p>
          <a:p>
            <a:pPr marL="0" lvl="1" indent="0" eaLnBrk="1" hangingPunct="1">
              <a:buClr>
                <a:srgbClr val="33CC33"/>
              </a:buClr>
              <a:buSzPct val="90000"/>
              <a:buFont typeface="Wingdings" pitchFamily="2" charset="2"/>
              <a:buNone/>
              <a:defRPr/>
            </a:pPr>
            <a:endParaRPr lang="en-US" altLang="en-US" sz="1200" dirty="0"/>
          </a:p>
          <a:p>
            <a:pPr eaLnBrk="1" hangingPunct="1">
              <a:buClr>
                <a:srgbClr val="33CC33"/>
              </a:buClr>
              <a:defRPr/>
            </a:pPr>
            <a:r>
              <a:rPr lang="en-US" altLang="en-US" b="1" dirty="0"/>
              <a:t>NOT</a:t>
            </a:r>
            <a:r>
              <a:rPr lang="en-US" altLang="en-US" dirty="0"/>
              <a:t> for community residents or adults attending after school functions </a:t>
            </a:r>
          </a:p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altLang="en-US" sz="1200" dirty="0"/>
          </a:p>
          <a:p>
            <a:pPr eaLnBrk="1" hangingPunct="1">
              <a:buClr>
                <a:srgbClr val="33CC33"/>
              </a:buClr>
              <a:defRPr/>
            </a:pPr>
            <a:r>
              <a:rPr lang="en-US" altLang="en-US" b="1" dirty="0"/>
              <a:t>MAY NOT</a:t>
            </a:r>
            <a:r>
              <a:rPr lang="en-US" altLang="en-US" dirty="0"/>
              <a:t> be withheld to discipline children</a:t>
            </a:r>
          </a:p>
        </p:txBody>
      </p:sp>
      <p:pic>
        <p:nvPicPr>
          <p:cNvPr id="13316" name="Picture 5" descr="j0400586"/>
          <p:cNvPicPr>
            <a:picLocks noChangeAspect="1" noChangeArrowheads="1"/>
          </p:cNvPicPr>
          <p:nvPr/>
        </p:nvPicPr>
        <p:blipFill>
          <a:blip r:embed="rId3">
            <a:lum bright="14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5410200"/>
            <a:ext cx="1077913" cy="1331913"/>
          </a:xfrm>
          <a:prstGeom prst="rect">
            <a:avLst/>
          </a:prstGeom>
          <a:noFill/>
          <a:ln w="50800">
            <a:solidFill>
              <a:srgbClr val="00FF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3" descr="C:\Users\agmceli\AppData\Local\Microsoft\Windows\Temporary Internet Files\Content.IE5\7R1XT5QJ\MC9004463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"/>
            <a:ext cx="12446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4" descr="C:\Users\agmceli\AppData\Local\Microsoft\Windows\Temporary Internet Files\Content.IE5\FQXWOI7G\MC900436129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34938"/>
            <a:ext cx="16589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800" b="1">
                <a:latin typeface="Britannic Bold" pitchFamily="34" charset="0"/>
              </a:rPr>
              <a:t>Types of </a:t>
            </a:r>
            <a:br>
              <a:rPr lang="en-US" altLang="en-US" sz="3800" b="1">
                <a:latin typeface="Britannic Bold" pitchFamily="34" charset="0"/>
              </a:rPr>
            </a:br>
            <a:r>
              <a:rPr lang="en-US" altLang="en-US" sz="3800" b="1">
                <a:latin typeface="Britannic Bold" pitchFamily="34" charset="0"/>
              </a:rPr>
              <a:t>Fruits &amp; Vegetables ?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382000" cy="4953000"/>
          </a:xfrm>
        </p:spPr>
        <p:txBody>
          <a:bodyPr/>
          <a:lstStyle/>
          <a:p>
            <a:pPr eaLnBrk="1" hangingPunct="1">
              <a:buClr>
                <a:srgbClr val="33CC33"/>
              </a:buClr>
              <a:defRPr/>
            </a:pPr>
            <a:r>
              <a:rPr lang="en-US" b="1" u="sng" dirty="0">
                <a:latin typeface="Arial Black" panose="020B0A04020102020204" pitchFamily="34" charset="0"/>
              </a:rPr>
              <a:t>Allowable:</a:t>
            </a:r>
          </a:p>
          <a:p>
            <a:pPr lvl="1" eaLnBrk="1" hangingPunct="1">
              <a:buClr>
                <a:srgbClr val="FF9999"/>
              </a:buClr>
              <a:defRPr/>
            </a:pPr>
            <a:r>
              <a:rPr lang="en-US" sz="2800" b="1" dirty="0"/>
              <a:t>FRESH</a:t>
            </a:r>
            <a:r>
              <a:rPr lang="en-US" sz="2800" dirty="0"/>
              <a:t> fruits or vegetables</a:t>
            </a:r>
          </a:p>
          <a:p>
            <a:pPr marL="457200" lvl="1" indent="0" eaLnBrk="1" hangingPunct="1">
              <a:buClr>
                <a:srgbClr val="FF9999"/>
              </a:buClr>
              <a:buFont typeface="Wingdings" pitchFamily="2" charset="2"/>
              <a:buNone/>
              <a:defRPr/>
            </a:pPr>
            <a:endParaRPr lang="en-US" sz="1000" dirty="0"/>
          </a:p>
          <a:p>
            <a:pPr lvl="1" eaLnBrk="1" hangingPunct="1">
              <a:buClr>
                <a:srgbClr val="FF9999"/>
              </a:buClr>
              <a:defRPr/>
            </a:pPr>
            <a:r>
              <a:rPr lang="en-US" sz="2800" dirty="0"/>
              <a:t>A </a:t>
            </a:r>
            <a:r>
              <a:rPr lang="en-US" sz="2800" b="1" dirty="0"/>
              <a:t>variety</a:t>
            </a:r>
            <a:r>
              <a:rPr lang="en-US" sz="2800" dirty="0"/>
              <a:t> is highly encouraged!</a:t>
            </a:r>
          </a:p>
          <a:p>
            <a:pPr lvl="1" eaLnBrk="1" hangingPunct="1">
              <a:buClr>
                <a:srgbClr val="FF9999"/>
              </a:buClr>
              <a:buFont typeface="Wingdings" pitchFamily="2" charset="2"/>
              <a:buNone/>
              <a:defRPr/>
            </a:pPr>
            <a:r>
              <a:rPr lang="en-US" sz="2400" dirty="0"/>
              <a:t>  </a:t>
            </a:r>
            <a:r>
              <a:rPr lang="en-US" sz="2400" i="1" dirty="0"/>
              <a:t>(Students’ favorites &amp; </a:t>
            </a:r>
            <a:r>
              <a:rPr lang="en-US" sz="2400" b="1" i="1" u="sng" dirty="0"/>
              <a:t>occasionally</a:t>
            </a:r>
            <a:r>
              <a:rPr lang="en-US" sz="2400" i="1" dirty="0"/>
              <a:t> new items)</a:t>
            </a:r>
          </a:p>
          <a:p>
            <a:pPr lvl="1" eaLnBrk="1" hangingPunct="1">
              <a:buClr>
                <a:srgbClr val="FF9999"/>
              </a:buClr>
              <a:defRPr/>
            </a:pPr>
            <a:endParaRPr lang="en-US" sz="1000" i="1" dirty="0"/>
          </a:p>
          <a:p>
            <a:pPr lvl="1" eaLnBrk="1" hangingPunct="1">
              <a:buClr>
                <a:srgbClr val="FF9999"/>
              </a:buClr>
              <a:defRPr/>
            </a:pPr>
            <a:r>
              <a:rPr lang="en-US" sz="2800" b="1" dirty="0"/>
              <a:t>Pre-cut; Individual Bags; Ready-Made Trays</a:t>
            </a:r>
          </a:p>
          <a:p>
            <a:pPr marL="457200" lvl="1" indent="0" eaLnBrk="1" hangingPunct="1">
              <a:buClr>
                <a:srgbClr val="FF9999"/>
              </a:buClr>
              <a:buFont typeface="Wingdings" pitchFamily="2" charset="2"/>
              <a:buNone/>
              <a:defRPr/>
            </a:pPr>
            <a:endParaRPr lang="en-US" sz="1000" b="1" dirty="0"/>
          </a:p>
          <a:p>
            <a:pPr lvl="1" eaLnBrk="1" hangingPunct="1">
              <a:buClr>
                <a:srgbClr val="FF9999"/>
              </a:buClr>
              <a:defRPr/>
            </a:pPr>
            <a:r>
              <a:rPr lang="en-US" sz="2800" b="1" dirty="0"/>
              <a:t>Herbs; Spices; Cooking Spray; Oil</a:t>
            </a:r>
          </a:p>
          <a:p>
            <a:pPr marL="457200" lvl="1" indent="0" eaLnBrk="1" hangingPunct="1">
              <a:buClr>
                <a:srgbClr val="FF9999"/>
              </a:buClr>
              <a:buNone/>
              <a:defRPr/>
            </a:pPr>
            <a:r>
              <a:rPr lang="en-US" sz="1800" b="1" dirty="0"/>
              <a:t>    </a:t>
            </a:r>
            <a:r>
              <a:rPr lang="en-US" sz="2000" i="1" dirty="0"/>
              <a:t>(Enter Fresh Herbs under “Vegetables” &amp; other items</a:t>
            </a:r>
          </a:p>
          <a:p>
            <a:pPr marL="457200" lvl="1" indent="0" eaLnBrk="1" hangingPunct="1">
              <a:buClr>
                <a:srgbClr val="FF9999"/>
              </a:buClr>
              <a:buNone/>
              <a:defRPr/>
            </a:pPr>
            <a:r>
              <a:rPr lang="en-US" sz="2000" i="1" dirty="0"/>
              <a:t>     under “Supplies”)</a:t>
            </a:r>
          </a:p>
          <a:p>
            <a:pPr marL="457200" lvl="1" indent="0" eaLnBrk="1" hangingPunct="1">
              <a:buClr>
                <a:srgbClr val="FF9999"/>
              </a:buClr>
              <a:buNone/>
              <a:defRPr/>
            </a:pPr>
            <a:endParaRPr lang="en-US" sz="1000" b="1" dirty="0"/>
          </a:p>
          <a:p>
            <a:pPr lvl="1" eaLnBrk="1" hangingPunct="1">
              <a:buClr>
                <a:srgbClr val="FF9999"/>
              </a:buClr>
              <a:defRPr/>
            </a:pPr>
            <a:r>
              <a:rPr lang="en-US" sz="2800" b="1" dirty="0"/>
              <a:t>Purchase Locally Grown</a:t>
            </a:r>
          </a:p>
        </p:txBody>
      </p:sp>
      <p:pic>
        <p:nvPicPr>
          <p:cNvPr id="14340" name="Picture 4" descr="j02375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724400"/>
            <a:ext cx="1905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 descr="MCj0424466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14478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 descr="MCj0424466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8600"/>
            <a:ext cx="14478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29574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850900" y="315913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3800" b="1">
                <a:latin typeface="Britannic Bold" pitchFamily="34" charset="0"/>
              </a:rPr>
              <a:t>Variety of </a:t>
            </a:r>
            <a:br>
              <a:rPr lang="en-US" altLang="en-US" sz="3800" b="1">
                <a:latin typeface="Britannic Bold" pitchFamily="34" charset="0"/>
              </a:rPr>
            </a:br>
            <a:r>
              <a:rPr lang="en-US" altLang="en-US" sz="3800" b="1">
                <a:latin typeface="Britannic Bold" pitchFamily="34" charset="0"/>
              </a:rPr>
              <a:t>Fruits &amp; Vegetables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022475"/>
            <a:ext cx="8382000" cy="3914775"/>
          </a:xfrm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buClr>
                <a:srgbClr val="33CC33"/>
              </a:buClr>
              <a:defRPr/>
            </a:pPr>
            <a:r>
              <a:rPr lang="en-US" b="1" u="sng" dirty="0"/>
              <a:t>Students’ Favorites:</a:t>
            </a:r>
          </a:p>
          <a:p>
            <a:pPr lvl="1" eaLnBrk="1" hangingPunct="1">
              <a:buClr>
                <a:srgbClr val="FF9999"/>
              </a:buClr>
              <a:defRPr/>
            </a:pPr>
            <a:r>
              <a:rPr lang="en-US" sz="2800" b="1" dirty="0"/>
              <a:t>Oranges, Apples, Bananas, Grapes, Pineapple…</a:t>
            </a:r>
          </a:p>
          <a:p>
            <a:pPr marL="457200" lvl="1" indent="0" eaLnBrk="1" hangingPunct="1">
              <a:buClr>
                <a:srgbClr val="FF9999"/>
              </a:buClr>
              <a:buFont typeface="Wingdings" pitchFamily="2" charset="2"/>
              <a:buNone/>
              <a:defRPr/>
            </a:pPr>
            <a:endParaRPr lang="en-US" sz="2000" b="1" dirty="0"/>
          </a:p>
          <a:p>
            <a:pPr lvl="1" eaLnBrk="1" hangingPunct="1">
              <a:buClr>
                <a:srgbClr val="FF9999"/>
              </a:buClr>
              <a:defRPr/>
            </a:pPr>
            <a:r>
              <a:rPr lang="en-US" sz="2800" b="1" dirty="0"/>
              <a:t>Carrots, Cucumbers, Celery, Grape Tomatoes </a:t>
            </a:r>
            <a:endParaRPr lang="en-US" sz="2800" dirty="0"/>
          </a:p>
          <a:p>
            <a:pPr marL="457200" lvl="1" indent="0" eaLnBrk="1" hangingPunct="1">
              <a:buClr>
                <a:srgbClr val="FF9999"/>
              </a:buClr>
              <a:buFont typeface="Wingdings" pitchFamily="2" charset="2"/>
              <a:buNone/>
              <a:defRPr/>
            </a:pPr>
            <a:endParaRPr lang="en-US" sz="1000" dirty="0"/>
          </a:p>
          <a:p>
            <a:pPr marL="457200" lvl="1" indent="0" eaLnBrk="1" hangingPunct="1">
              <a:buClr>
                <a:srgbClr val="FF9999"/>
              </a:buClr>
              <a:buFont typeface="Wingdings" pitchFamily="2" charset="2"/>
              <a:buNone/>
              <a:defRPr/>
            </a:pPr>
            <a:endParaRPr lang="en-US" sz="1000" dirty="0"/>
          </a:p>
        </p:txBody>
      </p:sp>
      <p:pic>
        <p:nvPicPr>
          <p:cNvPr id="15364" name="Picture 7" descr="MCj042446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14478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MCj042446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8600"/>
            <a:ext cx="14478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8" descr="C:\Documents and Settings\cnuser\Local Settings\Temporary Internet Files\Content.IE5\QC9O60CO\MC90033575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775200"/>
            <a:ext cx="14478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9" descr="C:\Documents and Settings\cnuser\Local Settings\Temporary Internet Files\Content.IE5\214RNAIJ\MC900142115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1437">
            <a:off x="1828800" y="4856163"/>
            <a:ext cx="762000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0" descr="C:\Documents and Settings\cnuser\Local Settings\Temporary Internet Files\Content.IE5\LV6KSHZU\MC900272274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805363"/>
            <a:ext cx="1704975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50900" y="315913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3800" b="1">
                <a:latin typeface="Britannic Bold" pitchFamily="34" charset="0"/>
              </a:rPr>
              <a:t>Variety of </a:t>
            </a:r>
            <a:br>
              <a:rPr lang="en-US" altLang="en-US" sz="3800" b="1">
                <a:latin typeface="Britannic Bold" pitchFamily="34" charset="0"/>
              </a:rPr>
            </a:br>
            <a:r>
              <a:rPr lang="en-US" altLang="en-US" sz="3800" b="1">
                <a:latin typeface="Britannic Bold" pitchFamily="34" charset="0"/>
              </a:rPr>
              <a:t>Fruits and Vegetables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382000" cy="4953000"/>
          </a:xfrm>
          <a:ln>
            <a:solidFill>
              <a:schemeClr val="bg2"/>
            </a:solidFill>
          </a:ln>
        </p:spPr>
        <p:txBody>
          <a:bodyPr/>
          <a:lstStyle/>
          <a:p>
            <a:pPr marL="457200" lvl="1" indent="0" eaLnBrk="1" hangingPunct="1">
              <a:buClr>
                <a:srgbClr val="FF9999"/>
              </a:buClr>
              <a:buFont typeface="Wingdings" pitchFamily="2" charset="2"/>
              <a:buNone/>
              <a:defRPr/>
            </a:pPr>
            <a:endParaRPr lang="en-US" sz="1000" dirty="0"/>
          </a:p>
          <a:p>
            <a:pPr eaLnBrk="1" hangingPunct="1">
              <a:buClr>
                <a:srgbClr val="33CC33"/>
              </a:buClr>
              <a:defRPr/>
            </a:pP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NEW</a:t>
            </a:r>
            <a:r>
              <a:rPr lang="en-US" b="1" u="sng" dirty="0"/>
              <a:t> Items ---- Occasionally:</a:t>
            </a:r>
          </a:p>
          <a:p>
            <a:pPr eaLnBrk="1" hangingPunct="1">
              <a:buClr>
                <a:srgbClr val="33CC33"/>
              </a:buClr>
              <a:defRPr/>
            </a:pPr>
            <a:endParaRPr lang="en-US" sz="1000" b="1" u="sng" dirty="0"/>
          </a:p>
          <a:p>
            <a:pPr lvl="1" eaLnBrk="1" hangingPunct="1">
              <a:buClr>
                <a:srgbClr val="FF9999"/>
              </a:buClr>
              <a:defRPr/>
            </a:pPr>
            <a:r>
              <a:rPr lang="en-US" sz="2800" b="1" dirty="0"/>
              <a:t>Star Fruit, Raspberries, Mangoes, Papaya, </a:t>
            </a:r>
            <a:r>
              <a:rPr lang="en-US" sz="2800" b="1" dirty="0" err="1"/>
              <a:t>Ugli</a:t>
            </a:r>
            <a:r>
              <a:rPr lang="en-US" sz="2800" b="1" dirty="0"/>
              <a:t> Fruit, Blood Orange…</a:t>
            </a:r>
          </a:p>
          <a:p>
            <a:pPr lvl="1" eaLnBrk="1" hangingPunct="1">
              <a:buClr>
                <a:srgbClr val="FF9999"/>
              </a:buClr>
              <a:defRPr/>
            </a:pPr>
            <a:endParaRPr lang="en-US" sz="1000" b="1" dirty="0"/>
          </a:p>
          <a:p>
            <a:pPr lvl="1" eaLnBrk="1" hangingPunct="1">
              <a:buClr>
                <a:srgbClr val="FF9999"/>
              </a:buClr>
              <a:defRPr/>
            </a:pPr>
            <a:r>
              <a:rPr lang="en-US" sz="2800" b="1" dirty="0"/>
              <a:t>Bok Choy, Fennel, Watermelon Radish, Jicama…</a:t>
            </a:r>
          </a:p>
          <a:p>
            <a:pPr marL="457200" lvl="1" indent="0" eaLnBrk="1" hangingPunct="1">
              <a:buClr>
                <a:srgbClr val="FF9999"/>
              </a:buClr>
              <a:buFont typeface="Wingdings" pitchFamily="2" charset="2"/>
              <a:buNone/>
              <a:defRPr/>
            </a:pPr>
            <a:endParaRPr lang="en-US" sz="1000" dirty="0"/>
          </a:p>
        </p:txBody>
      </p:sp>
      <p:pic>
        <p:nvPicPr>
          <p:cNvPr id="16388" name="Picture 7" descr="MCj042446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14478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 descr="MCj042446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8600"/>
            <a:ext cx="14478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67607" y="4372970"/>
            <a:ext cx="2403158" cy="2209800"/>
          </a:xfrm>
          <a:prstGeom prst="rect">
            <a:avLst/>
          </a:prstGeom>
          <a:noFill/>
          <a:ln w="57150">
            <a:solidFill>
              <a:schemeClr val="tx2">
                <a:lumMod val="50000"/>
                <a:lumOff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33" y="4648200"/>
            <a:ext cx="2312066" cy="1722438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419" y="4648201"/>
            <a:ext cx="2298181" cy="1746322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u="sng" dirty="0"/>
          </a:p>
          <a:p>
            <a:r>
              <a:rPr lang="en-US" dirty="0">
                <a:hlinkClick r:id="rId2"/>
              </a:rPr>
              <a:t>https://www.youtube.com/watch?v=ZE6u1WZOS9k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4653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10199" y="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4800" b="1" dirty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latin typeface="Britannic Bold" panose="020B0903060703020204" pitchFamily="34" charset="0"/>
              </a:rPr>
              <a:t>UNUSUAL</a:t>
            </a:r>
            <a:r>
              <a:rPr lang="en-US" altLang="en-US" sz="3800" b="1" dirty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latin typeface="Britannic Bold" pitchFamily="34" charset="0"/>
              </a:rPr>
              <a:t> </a:t>
            </a:r>
            <a:br>
              <a:rPr lang="en-US" altLang="en-US" sz="3800" b="1" dirty="0">
                <a:latin typeface="Britannic Bold" pitchFamily="34" charset="0"/>
              </a:rPr>
            </a:br>
            <a:r>
              <a:rPr lang="en-US" altLang="en-US" sz="3800" b="1" dirty="0">
                <a:latin typeface="Britannic Bold" pitchFamily="34" charset="0"/>
              </a:rPr>
              <a:t>Fruits and Vegetables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839200" cy="4953000"/>
          </a:xfrm>
          <a:ln>
            <a:solidFill>
              <a:schemeClr val="bg2"/>
            </a:solidFill>
          </a:ln>
        </p:spPr>
        <p:txBody>
          <a:bodyPr/>
          <a:lstStyle/>
          <a:p>
            <a:pPr marL="457200" lvl="1" indent="0" eaLnBrk="1" hangingPunct="1">
              <a:buClr>
                <a:srgbClr val="FF9999"/>
              </a:buClr>
              <a:buFont typeface="Wingdings" pitchFamily="2" charset="2"/>
              <a:buNone/>
              <a:defRPr/>
            </a:pPr>
            <a:endParaRPr lang="en-US" sz="1000" dirty="0"/>
          </a:p>
          <a:p>
            <a:pPr algn="ctr" eaLnBrk="1" hangingPunct="1">
              <a:buClr>
                <a:srgbClr val="33CC33"/>
              </a:buClr>
              <a:defRPr/>
            </a:pPr>
            <a:r>
              <a:rPr lang="en-US" sz="3200" b="1" dirty="0"/>
              <a:t>Research</a:t>
            </a:r>
          </a:p>
          <a:p>
            <a:pPr algn="ctr" eaLnBrk="1" hangingPunct="1">
              <a:buClr>
                <a:srgbClr val="33CC33"/>
              </a:buClr>
              <a:defRPr/>
            </a:pPr>
            <a:r>
              <a:rPr lang="en-US" sz="3200" b="1" dirty="0"/>
              <a:t>Taste-Test</a:t>
            </a:r>
          </a:p>
          <a:p>
            <a:pPr algn="ctr" eaLnBrk="1" hangingPunct="1">
              <a:buClr>
                <a:srgbClr val="33CC33"/>
              </a:buClr>
              <a:defRPr/>
            </a:pPr>
            <a:r>
              <a:rPr lang="en-US" sz="3200" b="1" dirty="0"/>
              <a:t>Check Price</a:t>
            </a:r>
          </a:p>
          <a:p>
            <a:pPr algn="ctr" eaLnBrk="1" hangingPunct="1">
              <a:buClr>
                <a:srgbClr val="33CC33"/>
              </a:buClr>
              <a:defRPr/>
            </a:pPr>
            <a:r>
              <a:rPr lang="en-US" sz="3200" b="1" dirty="0"/>
              <a:t>Check Yield</a:t>
            </a:r>
          </a:p>
          <a:p>
            <a:pPr algn="ctr" eaLnBrk="1" hangingPunct="1">
              <a:buClr>
                <a:srgbClr val="33CC33"/>
              </a:buClr>
              <a:defRPr/>
            </a:pPr>
            <a:r>
              <a:rPr lang="en-US" sz="3200" b="1" dirty="0"/>
              <a:t>Once/Month</a:t>
            </a:r>
          </a:p>
          <a:p>
            <a:pPr eaLnBrk="1" hangingPunct="1">
              <a:buClr>
                <a:srgbClr val="33CC33"/>
              </a:buClr>
              <a:defRPr/>
            </a:pPr>
            <a:endParaRPr lang="en-US" sz="1000" b="1" u="sng" dirty="0"/>
          </a:p>
          <a:p>
            <a:pPr marL="457200" lvl="1" indent="0" eaLnBrk="1" hangingPunct="1">
              <a:buClr>
                <a:srgbClr val="FF9999"/>
              </a:buClr>
              <a:buFont typeface="Wingdings" pitchFamily="2" charset="2"/>
              <a:buNone/>
              <a:defRPr/>
            </a:pPr>
            <a:endParaRPr lang="en-US" sz="1000" dirty="0"/>
          </a:p>
        </p:txBody>
      </p:sp>
      <p:pic>
        <p:nvPicPr>
          <p:cNvPr id="16388" name="Picture 7" descr="MCj042446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14478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 descr="MCj042446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217227"/>
            <a:ext cx="14478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83521"/>
            <a:ext cx="2610999" cy="2083092"/>
          </a:xfrm>
          <a:prstGeom prst="rect">
            <a:avLst/>
          </a:prstGeom>
          <a:noFill/>
          <a:ln w="114300" cmpd="thinThick">
            <a:solidFill>
              <a:srgbClr val="FF33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929" y="4739204"/>
            <a:ext cx="2276171" cy="1710932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06" y="4751906"/>
            <a:ext cx="2298181" cy="1746322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3992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879725" y="0"/>
            <a:ext cx="7772400" cy="1143000"/>
          </a:xfrm>
        </p:spPr>
        <p:txBody>
          <a:bodyPr/>
          <a:lstStyle/>
          <a:p>
            <a:pPr algn="ctr" eaLnBrk="1" hangingPunct="1"/>
            <a:br>
              <a:rPr lang="en-US" altLang="en-US" sz="66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br>
              <a:rPr lang="en-US" altLang="en-US" sz="66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altLang="en-US" sz="66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Taste</a:t>
            </a:r>
            <a:br>
              <a:rPr lang="en-US" altLang="en-US" sz="66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altLang="en-US" sz="4400" dirty="0">
                <a:latin typeface="Comic Sans MS" panose="030F0702030302020204" pitchFamily="66" charset="0"/>
              </a:rPr>
              <a:t>&amp;</a:t>
            </a:r>
            <a:r>
              <a:rPr lang="en-US" altLang="en-US" sz="6600" dirty="0">
                <a:latin typeface="Comic Sans MS" panose="030F0702030302020204" pitchFamily="66" charset="0"/>
              </a:rPr>
              <a:t> </a:t>
            </a:r>
            <a:br>
              <a:rPr lang="en-US" altLang="en-US" sz="6600" dirty="0">
                <a:latin typeface="Comic Sans MS" panose="030F0702030302020204" pitchFamily="66" charset="0"/>
              </a:rPr>
            </a:br>
            <a:endParaRPr lang="en-US" altLang="en-US" sz="6600" b="1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3075" y="1828799"/>
            <a:ext cx="8382000" cy="4043011"/>
          </a:xfrm>
        </p:spPr>
        <p:txBody>
          <a:bodyPr/>
          <a:lstStyle/>
          <a:p>
            <a:pPr marL="0" indent="0" algn="ctr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r>
              <a:rPr lang="en-US" altLang="en-US" sz="6600" dirty="0">
                <a:latin typeface="Comic Sans MS" panose="030F0702030302020204" pitchFamily="66" charset="0"/>
              </a:rPr>
              <a:t> </a:t>
            </a:r>
            <a:r>
              <a:rPr lang="en-US" altLang="en-US" sz="6600" b="1" dirty="0">
                <a:latin typeface="Comic Sans MS" panose="030F0702030302020204" pitchFamily="66" charset="0"/>
              </a:rPr>
              <a:t>Tell</a:t>
            </a:r>
            <a:r>
              <a:rPr lang="en-US" altLang="en-US" sz="6600" dirty="0">
                <a:latin typeface="Comic Sans MS" panose="030F0702030302020204" pitchFamily="66" charset="0"/>
              </a:rPr>
              <a:t> </a:t>
            </a:r>
            <a:br>
              <a:rPr lang="en-US" altLang="en-US" sz="6600" dirty="0">
                <a:latin typeface="Comic Sans MS" panose="030F0702030302020204" pitchFamily="66" charset="0"/>
              </a:rPr>
            </a:br>
            <a:r>
              <a:rPr lang="en-US" altLang="en-US" sz="6600" dirty="0">
                <a:latin typeface="Comic Sans MS" panose="030F0702030302020204" pitchFamily="66" charset="0"/>
              </a:rPr>
              <a:t>   </a:t>
            </a:r>
            <a:r>
              <a:rPr lang="en-US" altLang="en-US" sz="72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FRUIT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Picture 13" descr="G:\Frt &amp; Veg Pics\pic25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0"/>
            <a:ext cx="1920875" cy="1981200"/>
          </a:xfrm>
          <a:prstGeom prst="rect">
            <a:avLst/>
          </a:prstGeom>
          <a:noFill/>
          <a:ln>
            <a:noFill/>
          </a:ln>
          <a:effectLst>
            <a:glow rad="165100">
              <a:srgbClr val="CC66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G:\Frt &amp; Veg Pics\pic197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251" y="4419600"/>
            <a:ext cx="3117349" cy="1981200"/>
          </a:xfrm>
          <a:prstGeom prst="rect">
            <a:avLst/>
          </a:prstGeom>
          <a:noFill/>
          <a:ln w="50800">
            <a:noFill/>
            <a:prstDash val="sysDot"/>
            <a:miter lim="800000"/>
            <a:headEnd/>
            <a:tailEnd/>
          </a:ln>
          <a:effectLst>
            <a:glow rad="254000">
              <a:srgbClr val="FF3399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G:\Frt &amp; Veg Pics\pic25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657600"/>
            <a:ext cx="1920875" cy="1981200"/>
          </a:xfrm>
          <a:prstGeom prst="rect">
            <a:avLst/>
          </a:prstGeom>
          <a:noFill/>
          <a:ln>
            <a:noFill/>
          </a:ln>
          <a:effectLst>
            <a:glow rad="165100">
              <a:srgbClr val="CC66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gathom\AppData\Local\Microsoft\Windows\Temporary Internet Files\Content.IE5\2O7Q5BYW\good_taste_enterprise_logo_by_mxonerskittledip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52400"/>
            <a:ext cx="1752600" cy="1905000"/>
          </a:xfrm>
          <a:prstGeom prst="rect">
            <a:avLst/>
          </a:prstGeom>
          <a:noFill/>
          <a:effectLst>
            <a:glow rad="152400">
              <a:schemeClr val="accent2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gathom\AppData\Local\Microsoft\Windows\Temporary Internet Files\Content.IE5\2O7Q5BYW\good_taste_enterprise_logo_by_mxonerskittledip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" y="152400"/>
            <a:ext cx="1752600" cy="1905000"/>
          </a:xfrm>
          <a:prstGeom prst="rect">
            <a:avLst/>
          </a:prstGeom>
          <a:noFill/>
          <a:effectLst>
            <a:glow rad="152400">
              <a:schemeClr val="accent2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8871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575"/>
            <a:ext cx="77724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br>
              <a:rPr lang="en-US" altLang="en-US" dirty="0">
                <a:solidFill>
                  <a:srgbClr val="CC00CC"/>
                </a:solidFill>
                <a:latin typeface="Arial Rounded MT Bold" panose="020F0704030504030204" pitchFamily="34" charset="0"/>
              </a:rPr>
            </a:br>
            <a:r>
              <a:rPr lang="en-US" altLang="en-US" sz="49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?</a:t>
            </a:r>
            <a:r>
              <a:rPr lang="en-US" altLang="en-US" sz="49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altLang="en-US" sz="4900" b="1" dirty="0">
                <a:solidFill>
                  <a:srgbClr val="CC00CC"/>
                </a:solidFill>
                <a:latin typeface="Arial Rounded MT Bold" panose="020F0704030504030204" pitchFamily="34" charset="0"/>
              </a:rPr>
              <a:t>TASTE &amp; TELL</a:t>
            </a:r>
            <a:r>
              <a:rPr lang="en-US" altLang="en-US" sz="49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altLang="en-US" sz="49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?</a:t>
            </a:r>
            <a:br>
              <a:rPr lang="en-US" altLang="en-US" sz="4900" b="1" dirty="0">
                <a:solidFill>
                  <a:srgbClr val="CC00CC"/>
                </a:solidFill>
                <a:latin typeface="Arial Rounded MT Bold" panose="020F0704030504030204" pitchFamily="34" charset="0"/>
              </a:rPr>
            </a:br>
            <a:r>
              <a:rPr lang="en-US" altLang="en-US" sz="49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FRUIT </a:t>
            </a:r>
            <a:r>
              <a:rPr lang="en-US" altLang="en-US" sz="49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?</a:t>
            </a:r>
            <a:br>
              <a:rPr lang="en-US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</a:br>
            <a:endParaRPr lang="en-US" altLang="en-US" b="1" dirty="0">
              <a:solidFill>
                <a:srgbClr val="CC00C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67619" name="Picture 7" descr="MCj042446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63"/>
            <a:ext cx="14478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7620" name="Picture 8" descr="MCj042446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14478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agmceli\AppData\Local\Microsoft\Windows\Temporary Internet Files\Content.IE5\DROJXSGZ\Kiwi_aka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3" y="1828800"/>
            <a:ext cx="2781300" cy="2074850"/>
          </a:xfrm>
          <a:prstGeom prst="rect">
            <a:avLst/>
          </a:prstGeom>
          <a:noFill/>
          <a:effectLst>
            <a:glow rad="1905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gmceli\AppData\Local\Microsoft\Windows\Temporary Internet Files\Content.IE5\OO0W5GFX\h0263300-honeydew-melon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73" y="4716127"/>
            <a:ext cx="2590800" cy="1905000"/>
          </a:xfrm>
          <a:prstGeom prst="rect">
            <a:avLst/>
          </a:prstGeom>
          <a:noFill/>
          <a:effectLst>
            <a:glow rad="1905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Callout 12"/>
          <p:cNvSpPr/>
          <p:nvPr/>
        </p:nvSpPr>
        <p:spPr bwMode="auto">
          <a:xfrm>
            <a:off x="172339" y="1302632"/>
            <a:ext cx="1492000" cy="779286"/>
          </a:xfrm>
          <a:prstGeom prst="wedgeEllipseCallout">
            <a:avLst>
              <a:gd name="adj1" fmla="val 43354"/>
              <a:gd name="adj2" fmla="val 169142"/>
            </a:avLst>
          </a:prstGeom>
          <a:solidFill>
            <a:srgbClr val="CCFF99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 eaLnBrk="1" hangingPunct="1">
              <a:defRPr/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Kiwi</a:t>
            </a:r>
          </a:p>
        </p:txBody>
      </p:sp>
      <p:sp>
        <p:nvSpPr>
          <p:cNvPr id="14" name="Oval Callout 13"/>
          <p:cNvSpPr/>
          <p:nvPr/>
        </p:nvSpPr>
        <p:spPr bwMode="auto">
          <a:xfrm>
            <a:off x="7119227" y="4085206"/>
            <a:ext cx="1839746" cy="779286"/>
          </a:xfrm>
          <a:prstGeom prst="wedgeEllipseCallout">
            <a:avLst>
              <a:gd name="adj1" fmla="val -21338"/>
              <a:gd name="adj2" fmla="val 163554"/>
            </a:avLst>
          </a:prstGeom>
          <a:solidFill>
            <a:srgbClr val="CCFF99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 eaLnBrk="1" hangingPunct="1">
              <a:defRPr/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Honeydew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47863" y="1008644"/>
            <a:ext cx="7953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Arial" pitchFamily="34" charset="0"/>
              </a:rPr>
              <a:t>#1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096000" y="1008644"/>
            <a:ext cx="7451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Arial" pitchFamily="34" charset="0"/>
              </a:rPr>
              <a:t>#2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100263" y="4085206"/>
            <a:ext cx="8715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Arial" pitchFamily="34" charset="0"/>
              </a:rPr>
              <a:t>#3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274380" y="4085206"/>
            <a:ext cx="7697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Arial" pitchFamily="34" charset="0"/>
              </a:rPr>
              <a:t>#4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446248" y="1531864"/>
            <a:ext cx="7353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Arial" pitchFamily="34" charset="0"/>
              </a:rPr>
              <a:t>#5</a:t>
            </a:r>
          </a:p>
        </p:txBody>
      </p:sp>
      <p:pic>
        <p:nvPicPr>
          <p:cNvPr id="3" name="Picture 2" descr="C:\Users\agathom\AppData\Local\Microsoft\Windows\Temporary Internet Files\Content.IE5\HER4P36X\mango9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380" y="1884763"/>
            <a:ext cx="2684593" cy="2001437"/>
          </a:xfrm>
          <a:prstGeom prst="rect">
            <a:avLst/>
          </a:prstGeom>
          <a:noFill/>
          <a:effectLst>
            <a:glow rad="203200">
              <a:srgbClr val="FF66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Callout 14"/>
          <p:cNvSpPr/>
          <p:nvPr/>
        </p:nvSpPr>
        <p:spPr bwMode="auto">
          <a:xfrm>
            <a:off x="7127899" y="1307168"/>
            <a:ext cx="1635101" cy="779286"/>
          </a:xfrm>
          <a:prstGeom prst="wedgeEllipseCallout">
            <a:avLst>
              <a:gd name="adj1" fmla="val -20361"/>
              <a:gd name="adj2" fmla="val 122607"/>
            </a:avLst>
          </a:prstGeom>
          <a:solidFill>
            <a:srgbClr val="FFCC99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 eaLnBrk="1" hangingPunct="1">
              <a:defRPr/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Mango</a:t>
            </a:r>
          </a:p>
        </p:txBody>
      </p:sp>
      <p:pic>
        <p:nvPicPr>
          <p:cNvPr id="1030" name="Picture 6" descr="https://media2.picsearch.com/is?OU7N77y5GJwVBsMq5xVVtIUbdZKUZhktIOg4mQam8fo&amp;height=27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39" y="4725173"/>
            <a:ext cx="2799461" cy="1938948"/>
          </a:xfrm>
          <a:prstGeom prst="rect">
            <a:avLst/>
          </a:prstGeom>
          <a:noFill/>
          <a:effectLst>
            <a:glow rad="190500">
              <a:srgbClr val="CC66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Callout 15"/>
          <p:cNvSpPr/>
          <p:nvPr/>
        </p:nvSpPr>
        <p:spPr bwMode="auto">
          <a:xfrm>
            <a:off x="230947" y="4009319"/>
            <a:ext cx="1716916" cy="706807"/>
          </a:xfrm>
          <a:prstGeom prst="wedgeEllipseCallout">
            <a:avLst>
              <a:gd name="adj1" fmla="val 15895"/>
              <a:gd name="adj2" fmla="val 155770"/>
            </a:avLst>
          </a:prstGeom>
          <a:solidFill>
            <a:srgbClr val="99FF99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 eaLnBrk="1" hangingPunct="1">
              <a:defRPr/>
            </a:pP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Pear</a:t>
            </a:r>
          </a:p>
        </p:txBody>
      </p:sp>
      <p:pic>
        <p:nvPicPr>
          <p:cNvPr id="1031" name="Picture 7" descr="C:\Users\agathom\AppData\Local\Microsoft\Windows\Temporary Internet Files\Content.IE5\2O7Q5BYW\Food5[1]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927" y="3225762"/>
            <a:ext cx="2544360" cy="1900787"/>
          </a:xfrm>
          <a:prstGeom prst="rect">
            <a:avLst/>
          </a:prstGeom>
          <a:noFill/>
          <a:effectLst>
            <a:glow rad="203200">
              <a:srgbClr val="FF3399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Callout 24"/>
          <p:cNvSpPr/>
          <p:nvPr/>
        </p:nvSpPr>
        <p:spPr bwMode="auto">
          <a:xfrm>
            <a:off x="3744234" y="2086454"/>
            <a:ext cx="1970766" cy="781121"/>
          </a:xfrm>
          <a:prstGeom prst="wedgeEllipseCallout">
            <a:avLst>
              <a:gd name="adj1" fmla="val -580"/>
              <a:gd name="adj2" fmla="val 147376"/>
            </a:avLst>
          </a:prstGeom>
          <a:solidFill>
            <a:srgbClr val="FFCCFF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 eaLnBrk="1" hangingPunct="1">
              <a:defRPr/>
            </a:pP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Cherry</a:t>
            </a:r>
          </a:p>
        </p:txBody>
      </p:sp>
    </p:spTree>
    <p:extLst>
      <p:ext uri="{BB962C8B-B14F-4D97-AF65-F5344CB8AC3E}">
        <p14:creationId xmlns:p14="http://schemas.microsoft.com/office/powerpoint/2010/main" val="16531976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800" b="1">
                <a:latin typeface="Britannic Bold" pitchFamily="34" charset="0"/>
              </a:rPr>
              <a:t>Purchasing </a:t>
            </a:r>
            <a:br>
              <a:rPr lang="en-US" altLang="en-US" sz="3800" b="1">
                <a:latin typeface="Britannic Bold" pitchFamily="34" charset="0"/>
              </a:rPr>
            </a:br>
            <a:r>
              <a:rPr lang="en-US" altLang="en-US" sz="3800" b="1">
                <a:latin typeface="Britannic Bold" pitchFamily="34" charset="0"/>
              </a:rPr>
              <a:t>Fruits &amp; Vegetables	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8458200" cy="4530725"/>
          </a:xfrm>
        </p:spPr>
        <p:txBody>
          <a:bodyPr/>
          <a:lstStyle/>
          <a:p>
            <a:pPr eaLnBrk="1" hangingPunct="1">
              <a:buClr>
                <a:srgbClr val="33CC33"/>
              </a:buClr>
              <a:buSzTx/>
              <a:defRPr/>
            </a:pPr>
            <a:r>
              <a:rPr lang="en-US" altLang="en-US" b="1" dirty="0"/>
              <a:t>“Buy American”</a:t>
            </a:r>
            <a:r>
              <a:rPr lang="en-US" altLang="en-US" dirty="0"/>
              <a:t> Provision</a:t>
            </a:r>
          </a:p>
          <a:p>
            <a:pPr lvl="1" eaLnBrk="1" hangingPunct="1">
              <a:buClr>
                <a:srgbClr val="FF9999"/>
              </a:buClr>
              <a:buSzTx/>
              <a:defRPr/>
            </a:pPr>
            <a:r>
              <a:rPr lang="en-US" altLang="en-US" dirty="0"/>
              <a:t>As required for National School Lunch Program, produce must be produced in America, unless product is generally not available domestically </a:t>
            </a:r>
          </a:p>
          <a:p>
            <a:pPr lvl="1" eaLnBrk="1" hangingPunct="1">
              <a:buClr>
                <a:srgbClr val="FF9999"/>
              </a:buClr>
              <a:buSzTx/>
              <a:buFont typeface="Wingdings" pitchFamily="2" charset="2"/>
              <a:buNone/>
              <a:defRPr/>
            </a:pPr>
            <a:r>
              <a:rPr lang="en-US" altLang="en-US" i="1" dirty="0"/>
              <a:t>   (i.e., bananas) </a:t>
            </a:r>
            <a:r>
              <a:rPr lang="en-US" altLang="en-US" i="1"/>
              <a:t>Record reasons!</a:t>
            </a:r>
            <a:endParaRPr lang="en-US" altLang="en-US" i="1" dirty="0"/>
          </a:p>
          <a:p>
            <a:pPr lvl="1" eaLnBrk="1" hangingPunct="1"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endParaRPr lang="en-US" altLang="en-US" sz="1600" i="1" dirty="0"/>
          </a:p>
          <a:p>
            <a:pPr eaLnBrk="1" hangingPunct="1">
              <a:buClr>
                <a:srgbClr val="33CC33"/>
              </a:buClr>
              <a:buSzTx/>
              <a:defRPr/>
            </a:pPr>
            <a:r>
              <a:rPr lang="en-US" altLang="en-US" dirty="0"/>
              <a:t>Purchase </a:t>
            </a:r>
            <a:r>
              <a:rPr lang="en-US" altLang="en-US" b="1" dirty="0"/>
              <a:t>locally grown </a:t>
            </a:r>
            <a:r>
              <a:rPr lang="en-US" altLang="en-US" dirty="0"/>
              <a:t>as much as possible</a:t>
            </a:r>
          </a:p>
          <a:p>
            <a:pPr eaLnBrk="1" hangingPunct="1">
              <a:buClr>
                <a:srgbClr val="33CC33"/>
              </a:buClr>
              <a:buSzTx/>
              <a:defRPr/>
            </a:pPr>
            <a:endParaRPr lang="en-US" altLang="en-US" sz="1600" dirty="0"/>
          </a:p>
          <a:p>
            <a:pPr eaLnBrk="1" hangingPunct="1">
              <a:buClr>
                <a:srgbClr val="33CC33"/>
              </a:buClr>
              <a:buSzTx/>
              <a:defRPr/>
            </a:pPr>
            <a:r>
              <a:rPr lang="en-US" altLang="en-US" b="1" dirty="0"/>
              <a:t>“Geographic Preference” </a:t>
            </a:r>
            <a:r>
              <a:rPr lang="en-US" altLang="en-US" dirty="0"/>
              <a:t>--- USDA Allows schools to use for locally grown produce</a:t>
            </a:r>
          </a:p>
          <a:p>
            <a:pPr marL="0" indent="0" eaLnBrk="1" hangingPunct="1"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r>
              <a:rPr lang="en-US" altLang="en-US" dirty="0"/>
              <a:t>    </a:t>
            </a:r>
            <a:r>
              <a:rPr lang="en-US" altLang="en-US" sz="2400" i="1" dirty="0"/>
              <a:t>(See Farm 2 School Toolkit on flash drive</a:t>
            </a:r>
            <a:r>
              <a:rPr lang="en-US" altLang="en-US" dirty="0"/>
              <a:t>)</a:t>
            </a:r>
          </a:p>
          <a:p>
            <a:pPr eaLnBrk="1" hangingPunct="1">
              <a:buClr>
                <a:srgbClr val="33CC33"/>
              </a:buClr>
              <a:buSzTx/>
              <a:defRPr/>
            </a:pPr>
            <a:endParaRPr lang="en-US" altLang="en-US" sz="1800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3817"/>
            <a:ext cx="2209800" cy="1371600"/>
          </a:xfrm>
          <a:prstGeom prst="rect">
            <a:avLst/>
          </a:prstGeom>
          <a:noFill/>
          <a:ln w="31750" cap="rnd">
            <a:solidFill>
              <a:srgbClr val="00FF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3817"/>
            <a:ext cx="2209800" cy="1371600"/>
          </a:xfrm>
          <a:prstGeom prst="rect">
            <a:avLst/>
          </a:prstGeom>
          <a:noFill/>
          <a:ln w="31750" cap="rnd">
            <a:solidFill>
              <a:srgbClr val="00FF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3800" b="1">
                <a:latin typeface="Britannic Bold" pitchFamily="34" charset="0"/>
              </a:rPr>
              <a:t>Procurement</a:t>
            </a:r>
            <a:br>
              <a:rPr lang="en-US" altLang="en-US" sz="3800" b="1">
                <a:latin typeface="Britannic Bold" pitchFamily="34" charset="0"/>
              </a:rPr>
            </a:br>
            <a:r>
              <a:rPr lang="en-US" altLang="en-US" sz="1800" b="1">
                <a:latin typeface="Britannic Bold" pitchFamily="34" charset="0"/>
              </a:rPr>
              <a:t>of</a:t>
            </a:r>
            <a:br>
              <a:rPr lang="en-US" altLang="en-US" sz="3800" b="1">
                <a:latin typeface="Britannic Bold" pitchFamily="34" charset="0"/>
              </a:rPr>
            </a:br>
            <a:r>
              <a:rPr lang="en-US" altLang="en-US" sz="3800" b="1">
                <a:latin typeface="Britannic Bold" pitchFamily="34" charset="0"/>
              </a:rPr>
              <a:t>Fruits &amp; Vegetables	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5184"/>
            <a:ext cx="8305800" cy="3581400"/>
          </a:xfrm>
        </p:spPr>
        <p:txBody>
          <a:bodyPr/>
          <a:lstStyle/>
          <a:p>
            <a:pPr eaLnBrk="1" hangingPunct="1">
              <a:buClr>
                <a:srgbClr val="33CC33"/>
              </a:buClr>
              <a:buSzTx/>
              <a:defRPr/>
            </a:pPr>
            <a:r>
              <a:rPr lang="en-US" altLang="en-US" b="1" dirty="0"/>
              <a:t>Follow USDA &amp; State </a:t>
            </a:r>
            <a:r>
              <a:rPr lang="en-US" altLang="en-US" b="1" dirty="0" err="1"/>
              <a:t>Regs</a:t>
            </a:r>
            <a:endParaRPr lang="en-US" altLang="en-US" dirty="0"/>
          </a:p>
          <a:p>
            <a:pPr lvl="1" eaLnBrk="1" hangingPunct="1">
              <a:buClr>
                <a:srgbClr val="FF9999"/>
              </a:buClr>
              <a:buSzTx/>
              <a:defRPr/>
            </a:pPr>
            <a:r>
              <a:rPr lang="en-US" altLang="en-US" dirty="0"/>
              <a:t>Training &amp; guidelines provided in SNEARS   </a:t>
            </a:r>
          </a:p>
          <a:p>
            <a:pPr marL="0" indent="0" eaLnBrk="1" hangingPunct="1"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endParaRPr lang="en-US" altLang="en-US" sz="1000" dirty="0"/>
          </a:p>
          <a:p>
            <a:pPr eaLnBrk="1" hangingPunct="1">
              <a:buClr>
                <a:srgbClr val="33CC33"/>
              </a:buClr>
              <a:buSzTx/>
              <a:defRPr/>
            </a:pPr>
            <a:r>
              <a:rPr lang="en-US" altLang="en-US" b="1" dirty="0"/>
              <a:t>Collaborate</a:t>
            </a:r>
            <a:r>
              <a:rPr lang="en-US" altLang="en-US" dirty="0"/>
              <a:t> with district’s </a:t>
            </a:r>
            <a:r>
              <a:rPr lang="en-US" altLang="en-US" b="1" dirty="0"/>
              <a:t>food services</a:t>
            </a:r>
          </a:p>
          <a:p>
            <a:pPr eaLnBrk="1" hangingPunct="1">
              <a:buClr>
                <a:srgbClr val="33CC33"/>
              </a:buClr>
              <a:buSzTx/>
              <a:defRPr/>
            </a:pPr>
            <a:endParaRPr lang="en-US" altLang="en-US" sz="1000" b="1" dirty="0"/>
          </a:p>
          <a:p>
            <a:pPr eaLnBrk="1" hangingPunct="1">
              <a:buClr>
                <a:srgbClr val="00B050"/>
              </a:buClr>
              <a:buSzTx/>
              <a:defRPr/>
            </a:pPr>
            <a:r>
              <a:rPr lang="en-US" altLang="en-US" b="1" dirty="0"/>
              <a:t>Informal --- Quotes </a:t>
            </a:r>
          </a:p>
          <a:p>
            <a:pPr lvl="1" eaLnBrk="1" hangingPunct="1">
              <a:buClr>
                <a:schemeClr val="accent6">
                  <a:lumMod val="40000"/>
                  <a:lumOff val="60000"/>
                </a:schemeClr>
              </a:buClr>
              <a:buSzTx/>
              <a:defRPr/>
            </a:pPr>
            <a:r>
              <a:rPr lang="en-US" altLang="en-US" b="1" dirty="0"/>
              <a:t>QPA </a:t>
            </a:r>
            <a:r>
              <a:rPr lang="en-US" altLang="en-US" sz="2000" i="1" dirty="0"/>
              <a:t>(Qualified Purchasing Agent)</a:t>
            </a:r>
            <a:r>
              <a:rPr lang="en-US" altLang="en-US" b="1" dirty="0"/>
              <a:t> --- $3,501 to $40,000</a:t>
            </a:r>
          </a:p>
          <a:p>
            <a:pPr lvl="1" eaLnBrk="1" hangingPunct="1">
              <a:buClr>
                <a:schemeClr val="accent6">
                  <a:lumMod val="40000"/>
                  <a:lumOff val="60000"/>
                </a:schemeClr>
              </a:buClr>
              <a:buSzTx/>
              <a:defRPr/>
            </a:pPr>
            <a:r>
              <a:rPr lang="en-US" altLang="en-US" b="1" dirty="0"/>
              <a:t>No QPA --- $3,501 to $29,000</a:t>
            </a:r>
          </a:p>
          <a:p>
            <a:pPr eaLnBrk="1" hangingPunct="1">
              <a:buClr>
                <a:srgbClr val="33CC33"/>
              </a:buClr>
              <a:buSzTx/>
              <a:defRPr/>
            </a:pPr>
            <a:endParaRPr lang="en-US" altLang="en-US" sz="1000" b="1" dirty="0"/>
          </a:p>
          <a:p>
            <a:pPr eaLnBrk="1" hangingPunct="1">
              <a:buClr>
                <a:srgbClr val="33CC33"/>
              </a:buClr>
              <a:buSzTx/>
              <a:defRPr/>
            </a:pPr>
            <a:r>
              <a:rPr lang="en-US" altLang="en-US" b="1" dirty="0"/>
              <a:t>Formal:</a:t>
            </a:r>
          </a:p>
          <a:p>
            <a:pPr lvl="1" eaLnBrk="1" hangingPunct="1">
              <a:buClr>
                <a:schemeClr val="accent6">
                  <a:lumMod val="40000"/>
                  <a:lumOff val="60000"/>
                </a:schemeClr>
              </a:buClr>
              <a:buSzTx/>
              <a:defRPr/>
            </a:pPr>
            <a:r>
              <a:rPr lang="en-US" altLang="en-US" b="1" dirty="0"/>
              <a:t>QPA </a:t>
            </a:r>
            <a:r>
              <a:rPr lang="en-US" altLang="en-US" sz="2000" i="1" dirty="0"/>
              <a:t>(Qualified Purchasing Agent)</a:t>
            </a:r>
            <a:r>
              <a:rPr lang="en-US" altLang="en-US" b="1" dirty="0"/>
              <a:t> --- $40,000 &amp; higher</a:t>
            </a:r>
          </a:p>
          <a:p>
            <a:pPr lvl="1" eaLnBrk="1" hangingPunct="1">
              <a:buClr>
                <a:schemeClr val="accent6">
                  <a:lumMod val="40000"/>
                  <a:lumOff val="60000"/>
                </a:schemeClr>
              </a:buClr>
              <a:buSzTx/>
              <a:defRPr/>
            </a:pPr>
            <a:r>
              <a:rPr lang="en-US" altLang="en-US" b="1" dirty="0"/>
              <a:t>No QPA --- $29,000 &amp; higher</a:t>
            </a:r>
          </a:p>
        </p:txBody>
      </p:sp>
      <p:pic>
        <p:nvPicPr>
          <p:cNvPr id="18436" name="Picture 2" descr="C:\Users\agmceli\AppData\Local\Microsoft\Windows\Temporary Internet Files\Content.IE5\EVC0OENV\clipart-clipboard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" descr="C:\Users\agmceli\AppData\Local\Microsoft\Windows\Temporary Internet Files\Content.IE5\ENVZSC05\clipart-clipboard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 descr="C:\Users\agmceli\AppData\Local\Microsoft\Windows\Temporary Internet Files\Content.IE5\B3J8248M\clipboard_2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4" name="Picture 6" descr="C:\Users\agmceli\AppData\Local\Microsoft\Windows\Temporary Internet Files\Content.IE5\ENVZSC05\100px-Clipboard.svg[1]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353">
            <a:off x="914400" y="152400"/>
            <a:ext cx="1295400" cy="1295400"/>
          </a:xfrm>
          <a:prstGeom prst="rect">
            <a:avLst/>
          </a:prstGeom>
          <a:noFill/>
          <a:effectLst>
            <a:glow rad="635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agmceli\AppData\Local\Microsoft\Windows\Temporary Internet Files\Content.IE5\ENVZSC05\100px-Clipboard.svg[1]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0051">
            <a:off x="6858000" y="152400"/>
            <a:ext cx="1295400" cy="1295400"/>
          </a:xfrm>
          <a:prstGeom prst="rect">
            <a:avLst/>
          </a:prstGeom>
          <a:noFill/>
          <a:effectLst>
            <a:glow rad="635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11" descr="njdalogo"/>
          <p:cNvPicPr>
            <a:picLocks noGrp="1" noChangeAspect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7300" y="2057400"/>
            <a:ext cx="2590800" cy="1447800"/>
          </a:xfrm>
          <a:noFill/>
          <a:ln w="508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64" y="1905000"/>
            <a:ext cx="3100729" cy="3505200"/>
          </a:xfrm>
          <a:prstGeom prst="rect">
            <a:avLst/>
          </a:prstGeom>
          <a:noFill/>
          <a:ln w="63500">
            <a:solidFill>
              <a:schemeClr val="accent2"/>
            </a:solidFill>
            <a:miter lim="800000"/>
            <a:headEnd/>
            <a:tailEnd/>
          </a:ln>
          <a:effectLst>
            <a:glow rad="1270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 descr="https://scontent-iad3-1.xx.fbcdn.net/v/t1.0-9/12400827_923681411046809_8783843331215444355_n.jpg?oh=fcda240a22c8d067bb9445c9ce754ec7&amp;oe=58100E8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490" y="3886200"/>
            <a:ext cx="4189819" cy="2819400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>
            <a:glow rad="1270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F2S 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-30707"/>
            <a:ext cx="4419598" cy="171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171" y="5702461"/>
            <a:ext cx="41889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beth.feehan@ag.nj.gov</a:t>
            </a:r>
          </a:p>
          <a:p>
            <a:r>
              <a:rPr lang="en-US" sz="2800" b="1" dirty="0"/>
              <a:t>c</a:t>
            </a:r>
            <a:r>
              <a:rPr lang="en-US" sz="2800" b="1"/>
              <a:t>hris.cirkus@ag.nj.gov</a:t>
            </a:r>
            <a:endParaRPr lang="en-US" sz="28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F2S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874" y="-13647"/>
            <a:ext cx="4419598" cy="171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09600" y="1981200"/>
            <a:ext cx="86106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Clr>
                <a:srgbClr val="33CC33"/>
              </a:buClr>
              <a:buSzTx/>
              <a:defRPr/>
            </a:pPr>
            <a:r>
              <a:rPr lang="en-US" altLang="en-US" sz="3400" b="1" kern="0" dirty="0"/>
              <a:t>Farm to School Week --- Sept. 24 – 28</a:t>
            </a:r>
          </a:p>
          <a:p>
            <a:pPr eaLnBrk="1" hangingPunct="1">
              <a:buClr>
                <a:srgbClr val="33CC33"/>
              </a:buClr>
              <a:buSzTx/>
              <a:defRPr/>
            </a:pPr>
            <a:endParaRPr lang="en-US" altLang="en-US" sz="2000" b="1" kern="0" dirty="0"/>
          </a:p>
          <a:p>
            <a:pPr eaLnBrk="1" hangingPunct="1">
              <a:buClr>
                <a:srgbClr val="33CC33"/>
              </a:buClr>
              <a:buSzTx/>
              <a:defRPr/>
            </a:pPr>
            <a:r>
              <a:rPr lang="en-US" altLang="en-US" sz="3400" b="1" kern="0" dirty="0"/>
              <a:t>October --- Farm to School Month</a:t>
            </a:r>
          </a:p>
          <a:p>
            <a:pPr marL="0" indent="0" eaLnBrk="1" hangingPunct="1">
              <a:buClr>
                <a:srgbClr val="33CC33"/>
              </a:buClr>
              <a:buSzTx/>
              <a:buNone/>
              <a:defRPr/>
            </a:pPr>
            <a:endParaRPr lang="en-US" altLang="en-US" sz="2000" kern="0" dirty="0"/>
          </a:p>
          <a:p>
            <a:pPr eaLnBrk="1" hangingPunct="1">
              <a:buClr>
                <a:srgbClr val="33CC33"/>
              </a:buClr>
              <a:buSzTx/>
              <a:defRPr/>
            </a:pPr>
            <a:r>
              <a:rPr lang="en-US" altLang="en-US" sz="3400" b="1" kern="0" dirty="0"/>
              <a:t>http://www.farmtoschool.nj.gov/ </a:t>
            </a:r>
          </a:p>
        </p:txBody>
      </p:sp>
      <p:pic>
        <p:nvPicPr>
          <p:cNvPr id="9" name="Picture 2" descr="F:\F2S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170" y="4933366"/>
            <a:ext cx="4419598" cy="171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107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F2S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874" y="-13647"/>
            <a:ext cx="4419598" cy="171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22773" y="1409700"/>
            <a:ext cx="8305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Clr>
                <a:srgbClr val="33CC33"/>
              </a:buClr>
              <a:buSzTx/>
              <a:buNone/>
              <a:defRPr/>
            </a:pPr>
            <a:r>
              <a:rPr lang="en-US" altLang="en-US" sz="4000" b="1" kern="0" dirty="0"/>
              <a:t>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0" y="2057400"/>
            <a:ext cx="8305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Clr>
                <a:srgbClr val="33CC33"/>
              </a:buClr>
              <a:buSzTx/>
              <a:buNone/>
              <a:defRPr/>
            </a:pPr>
            <a:r>
              <a:rPr lang="en-US" altLang="en-US" sz="4000" b="1" kern="0" dirty="0"/>
              <a:t>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09600" y="1702020"/>
            <a:ext cx="8305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Clr>
                <a:srgbClr val="33CC33"/>
              </a:buClr>
              <a:buSzTx/>
              <a:buNone/>
              <a:defRPr/>
            </a:pPr>
            <a:r>
              <a:rPr lang="en-US" altLang="en-US" sz="4000" b="1" kern="0" dirty="0"/>
              <a:t>Jersey Tastes --- Sept. 25!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060" y="2568836"/>
            <a:ext cx="4953000" cy="3222364"/>
          </a:xfrm>
          <a:prstGeom prst="rect">
            <a:avLst/>
          </a:prstGeom>
          <a:noFill/>
          <a:ln>
            <a:noFill/>
          </a:ln>
          <a:effectLst>
            <a:glow rad="3429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38696" y="5867400"/>
            <a:ext cx="3646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TOMATOES</a:t>
            </a:r>
          </a:p>
        </p:txBody>
      </p:sp>
    </p:spTree>
    <p:extLst>
      <p:ext uri="{BB962C8B-B14F-4D97-AF65-F5344CB8AC3E}">
        <p14:creationId xmlns:p14="http://schemas.microsoft.com/office/powerpoint/2010/main" val="278616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22773" y="1409700"/>
            <a:ext cx="8305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Clr>
                <a:srgbClr val="33CC33"/>
              </a:buClr>
              <a:buSzTx/>
              <a:buNone/>
              <a:defRPr/>
            </a:pPr>
            <a:r>
              <a:rPr lang="en-US" altLang="en-US" sz="4000" b="1" kern="0" dirty="0"/>
              <a:t>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0" y="2057400"/>
            <a:ext cx="8305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Clr>
                <a:srgbClr val="33CC33"/>
              </a:buClr>
              <a:buSzTx/>
              <a:buNone/>
              <a:defRPr/>
            </a:pPr>
            <a:r>
              <a:rPr lang="en-US" altLang="en-US" sz="4000" b="1" kern="0" dirty="0"/>
              <a:t>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09600" y="1702020"/>
            <a:ext cx="8305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Clr>
                <a:srgbClr val="33CC33"/>
              </a:buClr>
              <a:buSzTx/>
              <a:buNone/>
              <a:defRPr/>
            </a:pPr>
            <a:endParaRPr lang="en-US" altLang="en-US" sz="4000" b="1" kern="0" dirty="0"/>
          </a:p>
        </p:txBody>
      </p:sp>
      <p:pic>
        <p:nvPicPr>
          <p:cNvPr id="2051" name="Picture 3" descr="C:\Users\agathom\Documents\Scanned Documents\Image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399" y="809816"/>
            <a:ext cx="5244544" cy="5973690"/>
          </a:xfrm>
          <a:prstGeom prst="rect">
            <a:avLst/>
          </a:prstGeom>
          <a:noFill/>
          <a:effectLst>
            <a:glow rad="2032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-48287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 Rounded MT Bold" pitchFamily="34" charset="0"/>
              </a:rPr>
              <a:t>Jersey TASTES --- Year Round!</a:t>
            </a:r>
          </a:p>
        </p:txBody>
      </p:sp>
      <p:pic>
        <p:nvPicPr>
          <p:cNvPr id="12" name="Picture 2" descr="F:\F2S 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7784">
            <a:off x="71577" y="3273469"/>
            <a:ext cx="1675041" cy="65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:\F2S 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53">
            <a:off x="7420809" y="3289765"/>
            <a:ext cx="1675041" cy="65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0929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F2S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874" y="-13647"/>
            <a:ext cx="4419598" cy="171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22773" y="1409700"/>
            <a:ext cx="8305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Clr>
                <a:srgbClr val="33CC33"/>
              </a:buClr>
              <a:buSzTx/>
              <a:buNone/>
              <a:defRPr/>
            </a:pPr>
            <a:r>
              <a:rPr lang="en-US" altLang="en-US" sz="4000" b="1" kern="0" dirty="0"/>
              <a:t>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0" y="2057400"/>
            <a:ext cx="8305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Clr>
                <a:srgbClr val="33CC33"/>
              </a:buClr>
              <a:buSzTx/>
              <a:buNone/>
              <a:defRPr/>
            </a:pPr>
            <a:r>
              <a:rPr lang="en-US" altLang="en-US" sz="4000" b="1" kern="0" dirty="0"/>
              <a:t>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09600" y="1702020"/>
            <a:ext cx="8305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Clr>
                <a:srgbClr val="33CC33"/>
              </a:buClr>
              <a:buSzTx/>
              <a:buNone/>
              <a:defRPr/>
            </a:pPr>
            <a:r>
              <a:rPr lang="en-US" altLang="en-US" sz="4000" b="1" kern="0" dirty="0"/>
              <a:t>Jersey Tastes</a:t>
            </a:r>
          </a:p>
        </p:txBody>
      </p:sp>
      <p:pic>
        <p:nvPicPr>
          <p:cNvPr id="4" name="Picture 2" descr="F:\2017-18 FFVP\FFVP Pics\#3 Tomato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522" y="2667000"/>
            <a:ext cx="2347908" cy="1654710"/>
          </a:xfrm>
          <a:prstGeom prst="rect">
            <a:avLst/>
          </a:prstGeom>
          <a:noFill/>
          <a:effectLst>
            <a:glow rad="1651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2017-18 FFVP\FFVP Pics\#3to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1326">
            <a:off x="7233179" y="261178"/>
            <a:ext cx="1481345" cy="1975127"/>
          </a:xfrm>
          <a:prstGeom prst="rect">
            <a:avLst/>
          </a:prstGeom>
          <a:noFill/>
          <a:effectLst>
            <a:glow rad="165100">
              <a:srgbClr val="FF00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2017-18 FFVP\FFVP Pics\IMG_047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4092">
            <a:off x="616052" y="217651"/>
            <a:ext cx="1533964" cy="2045286"/>
          </a:xfrm>
          <a:prstGeom prst="rect">
            <a:avLst/>
          </a:prstGeom>
          <a:noFill/>
          <a:effectLst>
            <a:glow rad="165100">
              <a:srgbClr val="FF00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2017-18 FFVP\FFVP Pics\IMG_046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476" y="4659584"/>
            <a:ext cx="1524000" cy="2054663"/>
          </a:xfrm>
          <a:prstGeom prst="rect">
            <a:avLst/>
          </a:prstGeom>
          <a:noFill/>
          <a:effectLst>
            <a:glow rad="165100">
              <a:srgbClr val="FF66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2017-18 FFVP\FFVP Pics\IMG_047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211" y="4734240"/>
            <a:ext cx="2540469" cy="1905352"/>
          </a:xfrm>
          <a:prstGeom prst="rect">
            <a:avLst/>
          </a:prstGeom>
          <a:noFill/>
          <a:effectLst>
            <a:glow rad="1651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:\2017-18 FFVP\FFVP Pics\Kale Chip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211" y="2518576"/>
            <a:ext cx="2534699" cy="1901024"/>
          </a:xfrm>
          <a:prstGeom prst="rect">
            <a:avLst/>
          </a:prstGeom>
          <a:noFill/>
          <a:effectLst>
            <a:glow rad="165100">
              <a:srgbClr val="FF00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2017-18 FFVP\FFVP Pics\LB Tom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14" y="2667000"/>
            <a:ext cx="2339375" cy="1593724"/>
          </a:xfrm>
          <a:prstGeom prst="rect">
            <a:avLst/>
          </a:prstGeom>
          <a:noFill/>
          <a:effectLst>
            <a:glow rad="1651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2017-18 FFVP\FFVP Pics\Seaside Yams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54" y="4659584"/>
            <a:ext cx="1577617" cy="2103489"/>
          </a:xfrm>
          <a:prstGeom prst="rect">
            <a:avLst/>
          </a:prstGeom>
          <a:noFill/>
          <a:effectLst>
            <a:glow rad="165100">
              <a:srgbClr val="FF66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080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ntitled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22225" y="3557588"/>
            <a:ext cx="9144000" cy="8699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endParaRPr lang="en-US" sz="1000" b="1" dirty="0">
              <a:solidFill>
                <a:srgbClr val="F70975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cs typeface="+mn-cs"/>
            </a:endParaRPr>
          </a:p>
          <a:p>
            <a:pPr algn="ctr" eaLnBrk="0" hangingPunct="0">
              <a:defRPr/>
            </a:pPr>
            <a:r>
              <a:rPr lang="en-US" sz="4100" b="1" dirty="0">
                <a:solidFill>
                  <a:srgbClr val="D32DD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+mn-cs"/>
              </a:rPr>
              <a:t>Fruits and Vegetables</a:t>
            </a:r>
            <a:r>
              <a:rPr lang="en-US" sz="4100" b="1" dirty="0">
                <a:solidFill>
                  <a:srgbClr val="3EF40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+mn-cs"/>
              </a:rPr>
              <a:t> --- MORE!!!</a:t>
            </a:r>
          </a:p>
        </p:txBody>
      </p:sp>
      <p:pic>
        <p:nvPicPr>
          <p:cNvPr id="512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144000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3292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9" descr="Jersey Fresh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71600"/>
            <a:ext cx="2057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76200"/>
            <a:ext cx="3581400" cy="601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" name="Picture 9" descr="Jersey Fresh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37" y="1447800"/>
            <a:ext cx="2057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74" y="6303284"/>
            <a:ext cx="914172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hlinkClick r:id="rId5"/>
              </a:rPr>
              <a:t>https://www.nj.gov/agriculture/divisions/fn/pdf/njseasonalitychart.pdf</a:t>
            </a:r>
            <a:r>
              <a:rPr lang="en-US" sz="2100" b="1" dirty="0"/>
              <a:t>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799" y="0"/>
            <a:ext cx="8001001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FOOD CORPS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29200" y="1785372"/>
            <a:ext cx="360727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 Partners!</a:t>
            </a:r>
          </a:p>
          <a:p>
            <a:r>
              <a:rPr lang="en-US" sz="2000" b="1" dirty="0"/>
              <a:t>hayley.klein@foodcorps.org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799" y="4876800"/>
            <a:ext cx="317747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rgbClr val="00FF00"/>
              </a:buClr>
              <a:buFont typeface="Wingdings" panose="05000000000000000000" pitchFamily="2" charset="2"/>
              <a:buChar char="§"/>
            </a:pPr>
            <a:r>
              <a:rPr lang="en-US" sz="2800" b="1" dirty="0"/>
              <a:t>Training</a:t>
            </a:r>
          </a:p>
          <a:p>
            <a:pPr marL="571500" indent="-571500">
              <a:buClr>
                <a:srgbClr val="00FF00"/>
              </a:buClr>
              <a:buFont typeface="Wingdings" panose="05000000000000000000" pitchFamily="2" charset="2"/>
              <a:buChar char="§"/>
            </a:pPr>
            <a:r>
              <a:rPr lang="en-US" sz="2800" b="1" dirty="0"/>
              <a:t>Classroom Ed</a:t>
            </a:r>
          </a:p>
          <a:p>
            <a:pPr marL="571500" indent="-571500">
              <a:buClr>
                <a:srgbClr val="00FF00"/>
              </a:buClr>
              <a:buFont typeface="Wingdings" panose="05000000000000000000" pitchFamily="2" charset="2"/>
              <a:buChar char="§"/>
            </a:pPr>
            <a:r>
              <a:rPr lang="en-US" sz="2800" b="1" dirty="0"/>
              <a:t>Gardens</a:t>
            </a:r>
          </a:p>
          <a:p>
            <a:pPr marL="571500" indent="-571500">
              <a:buClr>
                <a:srgbClr val="00FF00"/>
              </a:buClr>
              <a:buFont typeface="Wingdings" panose="05000000000000000000" pitchFamily="2" charset="2"/>
              <a:buChar char="§"/>
            </a:pPr>
            <a:r>
              <a:rPr lang="en-US" sz="2800" b="1" dirty="0"/>
              <a:t>Taste Testing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1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45" y="1598001"/>
            <a:ext cx="4207493" cy="2790970"/>
          </a:xfrm>
          <a:prstGeom prst="rect">
            <a:avLst/>
          </a:prstGeom>
          <a:ln w="76200">
            <a:noFill/>
          </a:ln>
          <a:effectLst>
            <a:glow rad="228600">
              <a:srgbClr val="FF6600"/>
            </a:glo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975" y="40943"/>
            <a:ext cx="1600200" cy="1066800"/>
          </a:xfrm>
          <a:prstGeom prst="rect">
            <a:avLst/>
          </a:prstGeom>
          <a:noFill/>
          <a:ln>
            <a:noFill/>
          </a:ln>
          <a:effectLst>
            <a:glow rad="127000">
              <a:srgbClr val="CC00CC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6" y="40943"/>
            <a:ext cx="1600200" cy="1066800"/>
          </a:xfrm>
          <a:prstGeom prst="rect">
            <a:avLst/>
          </a:prstGeom>
          <a:noFill/>
          <a:ln>
            <a:noFill/>
          </a:ln>
          <a:effectLst>
            <a:glow rad="127000">
              <a:srgbClr val="CC00CC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09" y="3207123"/>
            <a:ext cx="2895600" cy="3339353"/>
          </a:xfrm>
          <a:prstGeom prst="rect">
            <a:avLst/>
          </a:prstGeom>
          <a:effectLst>
            <a:glow rad="203200">
              <a:srgbClr val="CC00CC"/>
            </a:glow>
          </a:effectLst>
        </p:spPr>
      </p:pic>
    </p:spTree>
    <p:extLst>
      <p:ext uri="{BB962C8B-B14F-4D97-AF65-F5344CB8AC3E}">
        <p14:creationId xmlns:p14="http://schemas.microsoft.com/office/powerpoint/2010/main" val="142868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SCHOOL GARDENS</a:t>
            </a:r>
            <a:endParaRPr lang="en-US" sz="6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28800"/>
            <a:ext cx="4902200" cy="4267200"/>
          </a:xfrm>
          <a:prstGeom prst="rect">
            <a:avLst/>
          </a:prstGeom>
          <a:noFill/>
          <a:ln>
            <a:noFill/>
          </a:ln>
          <a:effectLst>
            <a:glow rad="254000">
              <a:srgbClr val="FF66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3066" y="1439950"/>
            <a:ext cx="2373330" cy="177943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0500" y="1697642"/>
            <a:ext cx="2438400" cy="1752600"/>
          </a:xfrm>
          <a:prstGeom prst="rect">
            <a:avLst/>
          </a:prstGeom>
          <a:ln>
            <a:noFill/>
          </a:ln>
          <a:effectLst>
            <a:glow rad="152400">
              <a:srgbClr val="CC00CC"/>
            </a:glo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517" y="1354741"/>
            <a:ext cx="1582737" cy="2109665"/>
          </a:xfrm>
          <a:prstGeom prst="rect">
            <a:avLst/>
          </a:prstGeom>
          <a:noFill/>
          <a:ln>
            <a:noFill/>
          </a:ln>
          <a:effectLst>
            <a:glow rad="152400">
              <a:srgbClr val="CC00CC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ALTERNATE</a:t>
            </a:r>
            <a:r>
              <a:rPr lang="en-US" sz="6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br>
              <a:rPr lang="en-US" sz="6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48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GARDEN Ideas</a:t>
            </a:r>
            <a:endParaRPr lang="en-US" sz="48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530725"/>
          </a:xfrm>
        </p:spPr>
        <p:txBody>
          <a:bodyPr/>
          <a:lstStyle/>
          <a:p>
            <a:pPr marL="0" indent="0" eaLnBrk="1" hangingPunct="1">
              <a:buClr>
                <a:srgbClr val="00B050"/>
              </a:buClr>
              <a:buSzPct val="120000"/>
              <a:buNone/>
            </a:pPr>
            <a:endParaRPr lang="en-US" altLang="en-US" sz="4000" b="1" dirty="0"/>
          </a:p>
          <a:p>
            <a:pPr marL="0" indent="0" eaLnBrk="1" hangingPunct="1">
              <a:buClr>
                <a:srgbClr val="00B050"/>
              </a:buClr>
              <a:buSzPct val="120000"/>
              <a:buNone/>
            </a:pPr>
            <a:endParaRPr lang="en-US" altLang="en-US" sz="40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918" y="1678519"/>
            <a:ext cx="2723591" cy="1523365"/>
          </a:xfrm>
          <a:prstGeom prst="rect">
            <a:avLst/>
          </a:prstGeom>
          <a:noFill/>
          <a:ln>
            <a:noFill/>
          </a:ln>
          <a:effectLst>
            <a:glow rad="190500">
              <a:srgbClr val="CC00CC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25" y="3905234"/>
            <a:ext cx="1582735" cy="1785081"/>
          </a:xfrm>
          <a:prstGeom prst="rect">
            <a:avLst/>
          </a:prstGeom>
          <a:noFill/>
          <a:ln>
            <a:noFill/>
          </a:ln>
          <a:effectLst>
            <a:glow rad="190500">
              <a:srgbClr val="00B05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576" y="3581400"/>
            <a:ext cx="2464876" cy="246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876" y="4204238"/>
            <a:ext cx="2167467" cy="1219200"/>
          </a:xfrm>
          <a:prstGeom prst="rect">
            <a:avLst/>
          </a:prstGeom>
          <a:noFill/>
          <a:ln>
            <a:noFill/>
          </a:ln>
          <a:effectLst>
            <a:glow rad="190500">
              <a:srgbClr val="00B05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9941" y="5806037"/>
            <a:ext cx="34676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 </a:t>
            </a:r>
            <a:r>
              <a:rPr lang="en-US" sz="3200" b="1" dirty="0">
                <a:sym typeface="Wingdings"/>
              </a:rPr>
              <a:t></a:t>
            </a:r>
            <a:r>
              <a:rPr lang="en-US" sz="4000" b="1" dirty="0">
                <a:sym typeface="Wingdings"/>
              </a:rPr>
              <a:t> </a:t>
            </a:r>
            <a:r>
              <a:rPr lang="en-US" sz="3200" b="1" dirty="0"/>
              <a:t>Sprout Pencil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5832" y="1417791"/>
            <a:ext cx="2345514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 </a:t>
            </a:r>
            <a:r>
              <a:rPr lang="en-US" sz="3200" b="1" dirty="0">
                <a:sym typeface="Wingdings"/>
              </a:rPr>
              <a:t> </a:t>
            </a:r>
            <a:r>
              <a:rPr lang="en-US" sz="3200" b="1" dirty="0"/>
              <a:t>Garden </a:t>
            </a:r>
          </a:p>
          <a:p>
            <a:r>
              <a:rPr lang="en-US" sz="3200" b="1" dirty="0"/>
              <a:t>Tower/Wall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84585" y="5830739"/>
            <a:ext cx="40751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 </a:t>
            </a:r>
            <a:r>
              <a:rPr lang="en-US" sz="3200" b="1" dirty="0">
                <a:sym typeface="Wingdings"/>
              </a:rPr>
              <a:t> Garden-In-A-Can</a:t>
            </a:r>
            <a:endParaRPr lang="en-US" sz="3200" b="1" dirty="0"/>
          </a:p>
        </p:txBody>
      </p:sp>
      <p:pic>
        <p:nvPicPr>
          <p:cNvPr id="2054" name="Picture 6" descr="C:\Users\agmceli\AppData\Local\Microsoft\Windows\Temporary Internet Files\Content.IE5\DROJXSGZ\51VWW1JQhtL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37" y="228600"/>
            <a:ext cx="1358104" cy="118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gmceli\AppData\Local\Microsoft\Windows\Temporary Internet Files\Content.IE5\DROJXSGZ\51VWW1JQhtL[1]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98456"/>
            <a:ext cx="1358104" cy="118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18" y="1678519"/>
            <a:ext cx="2504906" cy="1521881"/>
          </a:xfrm>
          <a:prstGeom prst="rect">
            <a:avLst/>
          </a:prstGeom>
          <a:noFill/>
          <a:ln>
            <a:noFill/>
          </a:ln>
          <a:effectLst>
            <a:glow rad="190500">
              <a:srgbClr val="CC00CC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89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8115298" cy="4530725"/>
          </a:xfrm>
        </p:spPr>
        <p:txBody>
          <a:bodyPr/>
          <a:lstStyle/>
          <a:p>
            <a:pPr eaLnBrk="1" hangingPunct="1">
              <a:buClr>
                <a:srgbClr val="00FF00"/>
              </a:buClr>
            </a:pPr>
            <a:r>
              <a:rPr lang="en-US" altLang="en-US" b="1" dirty="0"/>
              <a:t>GROWN In NEW JERSEY --- </a:t>
            </a:r>
            <a:r>
              <a:rPr lang="en-US" altLang="en-US" b="1" dirty="0" err="1"/>
              <a:t>Add’l</a:t>
            </a:r>
            <a:r>
              <a:rPr lang="en-US" altLang="en-US" b="1" dirty="0"/>
              <a:t> Money!</a:t>
            </a:r>
          </a:p>
          <a:p>
            <a:pPr eaLnBrk="1" hangingPunct="1">
              <a:buClr>
                <a:srgbClr val="00FF00"/>
              </a:buClr>
            </a:pPr>
            <a:endParaRPr lang="en-US" altLang="en-US" sz="1000" b="1" dirty="0"/>
          </a:p>
          <a:p>
            <a:pPr eaLnBrk="1" hangingPunct="1">
              <a:buClr>
                <a:srgbClr val="00FF00"/>
              </a:buClr>
            </a:pPr>
            <a:r>
              <a:rPr lang="en-US" altLang="en-US" b="1" dirty="0"/>
              <a:t>79% of FFVP Schools!</a:t>
            </a:r>
          </a:p>
          <a:p>
            <a:pPr eaLnBrk="1" hangingPunct="1">
              <a:buClr>
                <a:srgbClr val="00FF00"/>
              </a:buClr>
            </a:pPr>
            <a:endParaRPr lang="en-US" altLang="en-US" sz="1000" b="1" dirty="0"/>
          </a:p>
          <a:p>
            <a:pPr eaLnBrk="1" hangingPunct="1">
              <a:buClr>
                <a:srgbClr val="00FF00"/>
              </a:buClr>
            </a:pPr>
            <a:r>
              <a:rPr lang="en-US" altLang="en-US" b="1" dirty="0"/>
              <a:t>Does Not Have to have “Jersey Fresh” Label</a:t>
            </a:r>
          </a:p>
          <a:p>
            <a:pPr eaLnBrk="1" hangingPunct="1">
              <a:buClr>
                <a:srgbClr val="00FF00"/>
              </a:buClr>
            </a:pPr>
            <a:endParaRPr lang="en-US" altLang="en-US" sz="1000" b="1" dirty="0"/>
          </a:p>
          <a:p>
            <a:pPr eaLnBrk="1" hangingPunct="1">
              <a:buClr>
                <a:srgbClr val="00FF00"/>
              </a:buClr>
            </a:pPr>
            <a:r>
              <a:rPr lang="en-US" altLang="en-US" b="1" dirty="0"/>
              <a:t>Sept.- Nov. --- 2 Days per Month</a:t>
            </a:r>
          </a:p>
          <a:p>
            <a:pPr eaLnBrk="1" hangingPunct="1">
              <a:buClr>
                <a:srgbClr val="00FF00"/>
              </a:buClr>
            </a:pPr>
            <a:endParaRPr lang="en-US" altLang="en-US" sz="1000" b="1" dirty="0"/>
          </a:p>
          <a:p>
            <a:pPr eaLnBrk="1" hangingPunct="1">
              <a:buClr>
                <a:srgbClr val="00FF00"/>
              </a:buClr>
            </a:pPr>
            <a:r>
              <a:rPr lang="en-US" altLang="en-US" b="1" dirty="0"/>
              <a:t>April – June --- 2 Days per Month</a:t>
            </a:r>
          </a:p>
          <a:p>
            <a:pPr eaLnBrk="1" hangingPunct="1">
              <a:buClr>
                <a:srgbClr val="00FF00"/>
              </a:buClr>
            </a:pPr>
            <a:endParaRPr lang="en-US" altLang="en-US" sz="1000" b="1" dirty="0"/>
          </a:p>
          <a:p>
            <a:pPr eaLnBrk="1" hangingPunct="1">
              <a:buClr>
                <a:srgbClr val="00FF00"/>
              </a:buClr>
            </a:pPr>
            <a:r>
              <a:rPr lang="en-US" altLang="en-US" b="1" dirty="0"/>
              <a:t>Enter Info. In SNEARS --- </a:t>
            </a:r>
            <a:r>
              <a:rPr lang="en-US" altLang="en-US" sz="2000" b="1" dirty="0"/>
              <a:t>“Enter total amount of money school spent on </a:t>
            </a:r>
            <a:r>
              <a:rPr lang="en-US" altLang="en-US" sz="2000" b="1" dirty="0">
                <a:latin typeface="Arial Black" pitchFamily="34" charset="0"/>
              </a:rPr>
              <a:t>JERSEY </a:t>
            </a:r>
            <a:r>
              <a:rPr lang="en-US" altLang="en-US" sz="2000" b="1" dirty="0"/>
              <a:t>fruits and vegetables”</a:t>
            </a:r>
          </a:p>
          <a:p>
            <a:pPr eaLnBrk="1" hangingPunct="1">
              <a:buClr>
                <a:srgbClr val="00FF00"/>
              </a:buClr>
            </a:pPr>
            <a:endParaRPr lang="en-US" altLang="en-US" sz="1000" b="1" dirty="0"/>
          </a:p>
          <a:p>
            <a:pPr eaLnBrk="1" hangingPunct="1">
              <a:buClr>
                <a:srgbClr val="00FF00"/>
              </a:buClr>
            </a:pPr>
            <a:r>
              <a:rPr lang="en-US" altLang="en-US" b="1" dirty="0"/>
              <a:t>Will Monitor!</a:t>
            </a:r>
          </a:p>
        </p:txBody>
      </p:sp>
      <p:pic>
        <p:nvPicPr>
          <p:cNvPr id="7" name="Picture 2" descr="F:\F2S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99" y="160492"/>
            <a:ext cx="2971799" cy="1153638"/>
          </a:xfrm>
          <a:prstGeom prst="rect">
            <a:avLst/>
          </a:prstGeom>
          <a:noFill/>
          <a:effectLst>
            <a:glow rad="2540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60492"/>
            <a:ext cx="1481137" cy="14490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334" y="179222"/>
            <a:ext cx="1329147" cy="128262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800" b="1">
                <a:latin typeface="Britannic Bold" pitchFamily="34" charset="0"/>
              </a:rPr>
              <a:t>Types of </a:t>
            </a:r>
            <a:br>
              <a:rPr lang="en-US" altLang="en-US" sz="3800" b="1">
                <a:latin typeface="Britannic Bold" pitchFamily="34" charset="0"/>
              </a:rPr>
            </a:br>
            <a:r>
              <a:rPr lang="en-US" altLang="en-US" sz="3800" b="1">
                <a:latin typeface="Britannic Bold" pitchFamily="34" charset="0"/>
              </a:rPr>
              <a:t>Fruits &amp; Vegetables 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00200"/>
            <a:ext cx="7772400" cy="5257800"/>
          </a:xfrm>
        </p:spPr>
        <p:txBody>
          <a:bodyPr/>
          <a:lstStyle/>
          <a:p>
            <a:pPr eaLnBrk="1" hangingPunct="1">
              <a:buClr>
                <a:srgbClr val="33CC33"/>
              </a:buClr>
            </a:pPr>
            <a:r>
              <a:rPr lang="en-US" altLang="en-US" sz="2400" b="1" u="sng"/>
              <a:t>NOT ALLOWABLE:</a:t>
            </a:r>
          </a:p>
          <a:p>
            <a:pPr lvl="1" eaLnBrk="1" hangingPunct="1">
              <a:buClr>
                <a:srgbClr val="FF9999"/>
              </a:buClr>
            </a:pPr>
            <a:r>
              <a:rPr lang="en-US" altLang="en-US" sz="2200"/>
              <a:t>Processed or preserved fruits and vegetables </a:t>
            </a:r>
          </a:p>
          <a:p>
            <a:pPr lvl="1" eaLnBrk="1" hangingPunct="1">
              <a:buClr>
                <a:srgbClr val="FF9999"/>
              </a:buClr>
              <a:buFont typeface="Wingdings" pitchFamily="2" charset="2"/>
              <a:buNone/>
            </a:pPr>
            <a:r>
              <a:rPr lang="en-US" altLang="en-US" sz="2200"/>
              <a:t>    </a:t>
            </a:r>
            <a:r>
              <a:rPr lang="en-US" altLang="en-US" sz="2200" i="1"/>
              <a:t>(i.e., canned, frozen, vacuum-packed or dried)</a:t>
            </a:r>
          </a:p>
          <a:p>
            <a:pPr lvl="1" eaLnBrk="1" hangingPunct="1">
              <a:buClr>
                <a:srgbClr val="FF9999"/>
              </a:buClr>
              <a:buFont typeface="Wingdings" pitchFamily="2" charset="2"/>
              <a:buNone/>
            </a:pPr>
            <a:endParaRPr lang="en-US" altLang="en-US" sz="500" i="1"/>
          </a:p>
          <a:p>
            <a:pPr lvl="1" eaLnBrk="1" hangingPunct="1">
              <a:buClr>
                <a:srgbClr val="FF9999"/>
              </a:buClr>
            </a:pPr>
            <a:r>
              <a:rPr lang="en-US" altLang="en-US" sz="2800" b="1"/>
              <a:t>Dried fruit</a:t>
            </a:r>
            <a:r>
              <a:rPr lang="en-US" altLang="en-US" sz="2800"/>
              <a:t> </a:t>
            </a:r>
            <a:r>
              <a:rPr lang="en-US" altLang="en-US" sz="2200" i="1"/>
              <a:t>(i.e., raisins, craisins or dried cherries)</a:t>
            </a:r>
          </a:p>
          <a:p>
            <a:pPr lvl="1" eaLnBrk="1" hangingPunct="1">
              <a:buClr>
                <a:srgbClr val="FF9999"/>
              </a:buClr>
            </a:pPr>
            <a:r>
              <a:rPr lang="en-US" altLang="en-US" sz="2200" b="1"/>
              <a:t>Canned Chick Peas</a:t>
            </a:r>
          </a:p>
          <a:p>
            <a:pPr lvl="1" eaLnBrk="1" hangingPunct="1">
              <a:buClr>
                <a:srgbClr val="FF9999"/>
              </a:buClr>
            </a:pPr>
            <a:endParaRPr lang="en-US" altLang="en-US" sz="500" i="1"/>
          </a:p>
          <a:p>
            <a:pPr lvl="1" eaLnBrk="1" hangingPunct="1">
              <a:buClr>
                <a:srgbClr val="FF9999"/>
              </a:buClr>
            </a:pPr>
            <a:r>
              <a:rPr lang="en-US" altLang="en-US" sz="2200"/>
              <a:t>Smoothies</a:t>
            </a:r>
          </a:p>
          <a:p>
            <a:pPr lvl="1" eaLnBrk="1" hangingPunct="1">
              <a:buClr>
                <a:srgbClr val="FF9999"/>
              </a:buClr>
            </a:pPr>
            <a:endParaRPr lang="en-US" altLang="en-US" sz="500"/>
          </a:p>
          <a:p>
            <a:pPr lvl="1" eaLnBrk="1" hangingPunct="1">
              <a:buClr>
                <a:srgbClr val="FF9999"/>
              </a:buClr>
            </a:pPr>
            <a:r>
              <a:rPr lang="en-US" altLang="en-US" sz="2200"/>
              <a:t>Fruit Snacks/Roll-Ups/Fruit Leather</a:t>
            </a:r>
          </a:p>
          <a:p>
            <a:pPr lvl="1" eaLnBrk="1" hangingPunct="1">
              <a:buClr>
                <a:srgbClr val="FF9999"/>
              </a:buClr>
            </a:pPr>
            <a:endParaRPr lang="en-US" altLang="en-US" sz="500"/>
          </a:p>
          <a:p>
            <a:pPr lvl="1" eaLnBrk="1" hangingPunct="1">
              <a:buClr>
                <a:srgbClr val="FF9999"/>
              </a:buClr>
            </a:pPr>
            <a:r>
              <a:rPr lang="en-US" altLang="en-US" sz="2200"/>
              <a:t>Jellied Fruit; Trail Mix or Nuts</a:t>
            </a:r>
          </a:p>
          <a:p>
            <a:pPr lvl="1" eaLnBrk="1" hangingPunct="1">
              <a:buClr>
                <a:srgbClr val="FF9999"/>
              </a:buClr>
            </a:pPr>
            <a:endParaRPr lang="en-US" altLang="en-US" sz="500"/>
          </a:p>
          <a:p>
            <a:pPr lvl="1" eaLnBrk="1" hangingPunct="1">
              <a:buClr>
                <a:srgbClr val="FF9999"/>
              </a:buClr>
            </a:pPr>
            <a:r>
              <a:rPr lang="en-US" altLang="en-US" sz="2200"/>
              <a:t>Cottage Cheese</a:t>
            </a:r>
          </a:p>
          <a:p>
            <a:pPr lvl="1" eaLnBrk="1" hangingPunct="1">
              <a:buClr>
                <a:srgbClr val="FF9999"/>
              </a:buClr>
              <a:buFont typeface="Wingdings" pitchFamily="2" charset="2"/>
              <a:buNone/>
            </a:pPr>
            <a:r>
              <a:rPr lang="en-US" altLang="en-US" sz="500"/>
              <a:t>        </a:t>
            </a:r>
          </a:p>
          <a:p>
            <a:pPr lvl="1" eaLnBrk="1" hangingPunct="1">
              <a:buClr>
                <a:srgbClr val="FF9999"/>
              </a:buClr>
            </a:pPr>
            <a:r>
              <a:rPr lang="en-US" altLang="en-US" sz="2200"/>
              <a:t>Fruit or Vegetable Pizza</a:t>
            </a:r>
          </a:p>
          <a:p>
            <a:pPr lvl="1" eaLnBrk="1" hangingPunct="1">
              <a:buClr>
                <a:srgbClr val="FF9999"/>
              </a:buClr>
            </a:pPr>
            <a:endParaRPr lang="en-US" altLang="en-US" sz="500"/>
          </a:p>
          <a:p>
            <a:pPr lvl="1" eaLnBrk="1" hangingPunct="1">
              <a:buFont typeface="Wingdings" pitchFamily="2" charset="2"/>
              <a:buNone/>
            </a:pPr>
            <a:endParaRPr lang="en-US" altLang="en-US" sz="2200"/>
          </a:p>
        </p:txBody>
      </p:sp>
      <p:pic>
        <p:nvPicPr>
          <p:cNvPr id="23556" name="Picture 7" descr="smooth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657600"/>
            <a:ext cx="1063625" cy="1522413"/>
          </a:xfrm>
          <a:prstGeom prst="rect">
            <a:avLst/>
          </a:prstGeom>
          <a:noFill/>
          <a:ln w="31750" cap="rnd">
            <a:solidFill>
              <a:srgbClr val="FF00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9" descr="tray85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181600"/>
            <a:ext cx="1295400" cy="1295400"/>
          </a:xfrm>
          <a:prstGeom prst="rect">
            <a:avLst/>
          </a:prstGeom>
          <a:noFill/>
          <a:ln w="31750" cap="rnd">
            <a:solidFill>
              <a:srgbClr val="FF00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12" descr="MCj0424468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"/>
            <a:ext cx="1295400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3" descr="MCj0424468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44475"/>
            <a:ext cx="1295400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800" b="1">
                <a:latin typeface="Britannic Bold" pitchFamily="34" charset="0"/>
              </a:rPr>
              <a:t>Types of </a:t>
            </a:r>
            <a:br>
              <a:rPr lang="en-US" altLang="en-US" sz="3800" b="1">
                <a:latin typeface="Britannic Bold" pitchFamily="34" charset="0"/>
              </a:rPr>
            </a:br>
            <a:r>
              <a:rPr lang="en-US" altLang="en-US" sz="3800" b="1">
                <a:latin typeface="Britannic Bold" pitchFamily="34" charset="0"/>
              </a:rPr>
              <a:t>Fruits &amp; Vegetables ?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486138"/>
            <a:ext cx="7772400" cy="5257800"/>
          </a:xfrm>
        </p:spPr>
        <p:txBody>
          <a:bodyPr/>
          <a:lstStyle/>
          <a:p>
            <a:pPr eaLnBrk="1" hangingPunct="1">
              <a:buClr>
                <a:srgbClr val="33CC33"/>
              </a:buClr>
            </a:pPr>
            <a:r>
              <a:rPr lang="en-US" altLang="en-US" b="1" u="sng" dirty="0"/>
              <a:t>NOT ALLOWABLE:</a:t>
            </a:r>
          </a:p>
          <a:p>
            <a:pPr lvl="1" eaLnBrk="1" hangingPunct="1">
              <a:buClr>
                <a:srgbClr val="FF9999"/>
              </a:buClr>
            </a:pPr>
            <a:endParaRPr lang="en-US" altLang="en-US" sz="600" dirty="0"/>
          </a:p>
          <a:p>
            <a:pPr lvl="1" eaLnBrk="1" hangingPunct="1">
              <a:buClr>
                <a:srgbClr val="FF9999"/>
              </a:buClr>
            </a:pPr>
            <a:r>
              <a:rPr lang="en-US" altLang="en-US" dirty="0"/>
              <a:t>Pickles</a:t>
            </a:r>
          </a:p>
          <a:p>
            <a:pPr lvl="1" eaLnBrk="1" hangingPunct="1">
              <a:buClr>
                <a:srgbClr val="FF9999"/>
              </a:buClr>
            </a:pPr>
            <a:endParaRPr lang="en-US" altLang="en-US" sz="600" dirty="0"/>
          </a:p>
          <a:p>
            <a:pPr lvl="1" eaLnBrk="1" hangingPunct="1">
              <a:buClr>
                <a:srgbClr val="FF9999"/>
              </a:buClr>
            </a:pPr>
            <a:r>
              <a:rPr lang="en-US" altLang="en-US" dirty="0"/>
              <a:t>Dip for Fruit</a:t>
            </a:r>
          </a:p>
          <a:p>
            <a:pPr lvl="1" eaLnBrk="1" hangingPunct="1">
              <a:buClr>
                <a:srgbClr val="FF9999"/>
              </a:buClr>
              <a:buFont typeface="Wingdings" pitchFamily="2" charset="2"/>
              <a:buNone/>
            </a:pPr>
            <a:r>
              <a:rPr lang="en-US" altLang="en-US" i="1" dirty="0"/>
              <a:t>   (i.e., yogurt, sour cream, whipped topping)</a:t>
            </a:r>
          </a:p>
          <a:p>
            <a:pPr lvl="1" eaLnBrk="1" hangingPunct="1">
              <a:buClr>
                <a:srgbClr val="FF9999"/>
              </a:buClr>
              <a:buFont typeface="Wingdings" pitchFamily="2" charset="2"/>
              <a:buNone/>
            </a:pPr>
            <a:endParaRPr lang="en-US" altLang="en-US" sz="600" i="1" dirty="0"/>
          </a:p>
          <a:p>
            <a:pPr lvl="1" eaLnBrk="1" hangingPunct="1">
              <a:buClr>
                <a:srgbClr val="FF9999"/>
              </a:buClr>
            </a:pPr>
            <a:r>
              <a:rPr lang="en-US" altLang="en-US" b="1" dirty="0"/>
              <a:t>Honey or other Sweeteners</a:t>
            </a:r>
          </a:p>
          <a:p>
            <a:pPr lvl="1" eaLnBrk="1" hangingPunct="1">
              <a:buClr>
                <a:srgbClr val="FF9999"/>
              </a:buClr>
            </a:pPr>
            <a:endParaRPr lang="en-US" altLang="en-US" sz="600" dirty="0"/>
          </a:p>
          <a:p>
            <a:pPr lvl="1" eaLnBrk="1" hangingPunct="1">
              <a:buClr>
                <a:srgbClr val="FF9999"/>
              </a:buClr>
            </a:pPr>
            <a:r>
              <a:rPr lang="en-US" altLang="en-US" dirty="0"/>
              <a:t>Fruit or Vegetable Juices</a:t>
            </a:r>
          </a:p>
          <a:p>
            <a:pPr lvl="1" eaLnBrk="1" hangingPunct="1">
              <a:buClr>
                <a:srgbClr val="FF9999"/>
              </a:buClr>
            </a:pPr>
            <a:endParaRPr lang="en-US" altLang="en-US" sz="600" dirty="0"/>
          </a:p>
          <a:p>
            <a:pPr lvl="1" eaLnBrk="1" hangingPunct="1">
              <a:buClr>
                <a:srgbClr val="FF9999"/>
              </a:buClr>
            </a:pPr>
            <a:r>
              <a:rPr lang="en-US" altLang="en-US" dirty="0"/>
              <a:t>Sugar Cane</a:t>
            </a:r>
          </a:p>
          <a:p>
            <a:pPr lvl="1" eaLnBrk="1" hangingPunct="1">
              <a:buClr>
                <a:srgbClr val="FF9999"/>
              </a:buClr>
            </a:pPr>
            <a:endParaRPr lang="en-US" altLang="en-US" sz="600" dirty="0"/>
          </a:p>
          <a:p>
            <a:pPr lvl="1" eaLnBrk="1" hangingPunct="1">
              <a:buClr>
                <a:srgbClr val="FF9999"/>
              </a:buClr>
            </a:pPr>
            <a:r>
              <a:rPr lang="en-US" altLang="en-US" dirty="0"/>
              <a:t>Coconut Milk</a:t>
            </a:r>
          </a:p>
          <a:p>
            <a:pPr lvl="1" eaLnBrk="1" hangingPunct="1">
              <a:buClr>
                <a:srgbClr val="FF9999"/>
              </a:buClr>
            </a:pPr>
            <a:endParaRPr lang="en-US" altLang="en-US" sz="800" dirty="0"/>
          </a:p>
          <a:p>
            <a:pPr lvl="1" eaLnBrk="1" hangingPunct="1">
              <a:buClr>
                <a:srgbClr val="FF9999"/>
              </a:buClr>
            </a:pPr>
            <a:r>
              <a:rPr lang="en-US" altLang="en-US" dirty="0"/>
              <a:t>USDA Commodities</a:t>
            </a:r>
          </a:p>
          <a:p>
            <a:pPr lvl="1" eaLnBrk="1" hangingPunct="1">
              <a:buClr>
                <a:srgbClr val="FF9999"/>
              </a:buClr>
            </a:pPr>
            <a:endParaRPr lang="en-US" altLang="en-US" sz="800" dirty="0"/>
          </a:p>
          <a:p>
            <a:pPr lvl="1" eaLnBrk="1" hangingPunct="1">
              <a:buFont typeface="Wingdings" pitchFamily="2" charset="2"/>
              <a:buNone/>
            </a:pPr>
            <a:endParaRPr lang="en-US" altLang="en-US" dirty="0"/>
          </a:p>
        </p:txBody>
      </p:sp>
      <p:pic>
        <p:nvPicPr>
          <p:cNvPr id="24580" name="Picture 4" descr="smooth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200" y="3733800"/>
            <a:ext cx="1063625" cy="1522413"/>
          </a:xfrm>
          <a:prstGeom prst="rect">
            <a:avLst/>
          </a:prstGeom>
          <a:noFill/>
          <a:ln w="60325" cap="rnd">
            <a:solidFill>
              <a:srgbClr val="FF00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MCj0424468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"/>
            <a:ext cx="1295400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 descr="MCj0424468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013" y="228600"/>
            <a:ext cx="1295400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gathom\AppData\Local\Microsoft\Windows\Temporary Internet Files\Content.IE5\W9U7FO22\8288386803_3a4ee20d94_b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54118"/>
            <a:ext cx="1265019" cy="1394282"/>
          </a:xfrm>
          <a:prstGeom prst="rect">
            <a:avLst/>
          </a:prstGeom>
          <a:noFill/>
          <a:ln w="60325">
            <a:solidFill>
              <a:srgbClr val="A50021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73308"/>
            <a:ext cx="1485900" cy="1485900"/>
          </a:xfrm>
          <a:prstGeom prst="rect">
            <a:avLst/>
          </a:prstGeom>
          <a:noFill/>
          <a:ln w="50800">
            <a:solidFill>
              <a:srgbClr val="99FF99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77813"/>
            <a:ext cx="8153400" cy="1143000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latin typeface="Britannic Bold" pitchFamily="34" charset="0"/>
              </a:rPr>
              <a:t>Vegetables Tips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rgbClr val="33CC33"/>
              </a:buClr>
            </a:pPr>
            <a:r>
              <a:rPr lang="en-US" altLang="en-US" sz="3200" b="1" u="sng" dirty="0" err="1"/>
              <a:t>Add’l</a:t>
            </a:r>
            <a:r>
              <a:rPr lang="en-US" altLang="en-US" sz="3200" b="1" u="sng" dirty="0"/>
              <a:t> Points:</a:t>
            </a:r>
          </a:p>
          <a:p>
            <a:pPr lvl="1" eaLnBrk="1" hangingPunct="1">
              <a:buClr>
                <a:srgbClr val="FF9999"/>
              </a:buClr>
              <a:buSzTx/>
            </a:pPr>
            <a:r>
              <a:rPr lang="en-US" altLang="en-US" sz="2800" b="1" dirty="0"/>
              <a:t>Vegetable Dips Allowed</a:t>
            </a:r>
            <a:r>
              <a:rPr lang="en-US" altLang="en-US" b="1" dirty="0"/>
              <a:t> </a:t>
            </a:r>
            <a:endParaRPr lang="en-US" altLang="en-US" b="1" i="1" dirty="0"/>
          </a:p>
          <a:p>
            <a:pPr lvl="2" eaLnBrk="1" hangingPunct="1">
              <a:buClr>
                <a:srgbClr val="FF9999"/>
              </a:buClr>
              <a:buSzTx/>
            </a:pPr>
            <a:r>
              <a:rPr lang="en-US" altLang="en-US" dirty="0"/>
              <a:t>Choose </a:t>
            </a:r>
            <a:r>
              <a:rPr lang="en-US" altLang="en-US" b="1" dirty="0"/>
              <a:t>low fat </a:t>
            </a:r>
            <a:r>
              <a:rPr lang="en-US" altLang="en-US" dirty="0"/>
              <a:t>or yogurt based dips</a:t>
            </a:r>
          </a:p>
          <a:p>
            <a:pPr lvl="2" eaLnBrk="1" hangingPunct="1">
              <a:buClr>
                <a:srgbClr val="FF9999"/>
              </a:buClr>
              <a:buSzTx/>
            </a:pPr>
            <a:r>
              <a:rPr lang="en-US" altLang="en-US" dirty="0"/>
              <a:t>Must be </a:t>
            </a:r>
            <a:r>
              <a:rPr lang="en-US" altLang="en-US" b="1" dirty="0"/>
              <a:t>1 oz. portion </a:t>
            </a:r>
            <a:r>
              <a:rPr lang="en-US" altLang="en-US" dirty="0"/>
              <a:t>or less</a:t>
            </a:r>
          </a:p>
          <a:p>
            <a:pPr lvl="2" eaLnBrk="1" hangingPunct="1">
              <a:buClr>
                <a:srgbClr val="FF9999"/>
              </a:buClr>
              <a:buSzTx/>
              <a:buFont typeface="Wingdings" pitchFamily="2" charset="2"/>
              <a:buNone/>
            </a:pPr>
            <a:endParaRPr lang="en-US" altLang="en-US" dirty="0"/>
          </a:p>
          <a:p>
            <a:pPr lvl="1" eaLnBrk="1" hangingPunct="1">
              <a:buClr>
                <a:srgbClr val="FF9999"/>
              </a:buClr>
              <a:buSzTx/>
            </a:pPr>
            <a:r>
              <a:rPr lang="en-US" altLang="en-US" sz="2800" b="1" dirty="0"/>
              <a:t>“Prepared” Vegetables</a:t>
            </a:r>
          </a:p>
          <a:p>
            <a:pPr lvl="2" eaLnBrk="1" hangingPunct="1">
              <a:buClr>
                <a:srgbClr val="FF9999"/>
              </a:buClr>
              <a:buSzTx/>
            </a:pPr>
            <a:r>
              <a:rPr lang="en-US" altLang="en-US" b="1" dirty="0"/>
              <a:t>Fresh </a:t>
            </a:r>
            <a:r>
              <a:rPr lang="en-US" altLang="en-US" i="1" dirty="0"/>
              <a:t>(not canned, frozen, or dried)</a:t>
            </a:r>
            <a:r>
              <a:rPr lang="en-US" altLang="en-US" dirty="0"/>
              <a:t> </a:t>
            </a:r>
            <a:r>
              <a:rPr lang="en-US" altLang="en-US" b="1" dirty="0"/>
              <a:t>vegetables </a:t>
            </a:r>
            <a:r>
              <a:rPr lang="en-US" altLang="en-US" dirty="0"/>
              <a:t>that are </a:t>
            </a:r>
            <a:r>
              <a:rPr lang="en-US" altLang="en-US" b="1" dirty="0"/>
              <a:t>cooked</a:t>
            </a:r>
            <a:r>
              <a:rPr lang="en-US" altLang="en-US" dirty="0"/>
              <a:t> --- limited once a week &amp; must be part of nutrition ed. lesson</a:t>
            </a:r>
          </a:p>
          <a:p>
            <a:pPr lvl="1" eaLnBrk="1" hangingPunct="1"/>
            <a:endParaRPr lang="en-US" altLang="en-US" dirty="0"/>
          </a:p>
          <a:p>
            <a:pPr lvl="2" eaLnBrk="1" hangingPunct="1"/>
            <a:endParaRPr lang="en-US" altLang="en-US" dirty="0"/>
          </a:p>
        </p:txBody>
      </p:sp>
      <p:pic>
        <p:nvPicPr>
          <p:cNvPr id="25604" name="Picture 5" descr="j029698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524375"/>
            <a:ext cx="2057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agmceli\AppData\Local\Microsoft\Windows\Temporary Internet Files\Content.IE5\WCM5KTHE\VegetableBasket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802202" cy="1162812"/>
          </a:xfrm>
          <a:prstGeom prst="rect">
            <a:avLst/>
          </a:prstGeom>
          <a:noFill/>
          <a:ln>
            <a:noFill/>
          </a:ln>
          <a:effectLst>
            <a:glow rad="1270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gmceli\AppData\Local\Microsoft\Windows\Temporary Internet Files\Content.IE5\WCM5KTHE\VegetableBasket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0"/>
            <a:ext cx="1802202" cy="1162812"/>
          </a:xfrm>
          <a:prstGeom prst="rect">
            <a:avLst/>
          </a:prstGeom>
          <a:noFill/>
          <a:ln>
            <a:noFill/>
          </a:ln>
          <a:effectLst>
            <a:glow rad="1270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77813"/>
            <a:ext cx="8153400" cy="1143000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ritannic Bold" pitchFamily="34" charset="0"/>
              </a:rPr>
              <a:t>COOKING</a:t>
            </a:r>
            <a:br>
              <a:rPr lang="en-US" altLang="en-US" b="1" dirty="0">
                <a:latin typeface="Britannic Bold" pitchFamily="34" charset="0"/>
              </a:rPr>
            </a:br>
            <a:r>
              <a:rPr lang="en-US" altLang="en-US" b="1" dirty="0">
                <a:latin typeface="Britannic Bold" pitchFamily="34" charset="0"/>
              </a:rPr>
              <a:t>Vegetables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80867"/>
            <a:ext cx="7772400" cy="4530725"/>
          </a:xfrm>
        </p:spPr>
        <p:txBody>
          <a:bodyPr/>
          <a:lstStyle/>
          <a:p>
            <a:pPr eaLnBrk="1" hangingPunct="1">
              <a:buClr>
                <a:srgbClr val="33CC33"/>
              </a:buClr>
            </a:pPr>
            <a:r>
              <a:rPr lang="en-US" altLang="en-US" sz="3200" b="1" dirty="0"/>
              <a:t>Expands Vegetable Variety</a:t>
            </a:r>
          </a:p>
          <a:p>
            <a:pPr eaLnBrk="1" hangingPunct="1">
              <a:buClr>
                <a:srgbClr val="33CC33"/>
              </a:buClr>
            </a:pPr>
            <a:endParaRPr lang="en-US" altLang="en-US" sz="1600" b="1" dirty="0"/>
          </a:p>
          <a:p>
            <a:pPr eaLnBrk="1" hangingPunct="1">
              <a:buClr>
                <a:srgbClr val="33CC33"/>
              </a:buClr>
            </a:pPr>
            <a:r>
              <a:rPr lang="en-US" altLang="en-US" sz="3200" b="1" dirty="0"/>
              <a:t>Attend Trainings</a:t>
            </a:r>
          </a:p>
          <a:p>
            <a:pPr eaLnBrk="1" hangingPunct="1">
              <a:buClr>
                <a:srgbClr val="33CC33"/>
              </a:buClr>
            </a:pPr>
            <a:endParaRPr lang="en-US" altLang="en-US" sz="1600" b="1" dirty="0"/>
          </a:p>
          <a:p>
            <a:pPr eaLnBrk="1" hangingPunct="1">
              <a:buClr>
                <a:srgbClr val="33CC33"/>
              </a:buClr>
            </a:pPr>
            <a:r>
              <a:rPr lang="en-US" altLang="en-US" sz="3200" b="1" dirty="0"/>
              <a:t>Allowable --- </a:t>
            </a:r>
          </a:p>
          <a:p>
            <a:pPr marL="0" indent="0" eaLnBrk="1" hangingPunct="1">
              <a:buClr>
                <a:srgbClr val="33CC33"/>
              </a:buClr>
              <a:buNone/>
            </a:pPr>
            <a:r>
              <a:rPr lang="en-US" altLang="en-US" sz="3200" b="1" dirty="0"/>
              <a:t>   Oil/Cooking Spray &amp; Fresh Herbs </a:t>
            </a:r>
          </a:p>
          <a:p>
            <a:pPr lvl="1" eaLnBrk="1" hangingPunct="1"/>
            <a:endParaRPr lang="en-US" altLang="en-US" dirty="0"/>
          </a:p>
          <a:p>
            <a:pPr lvl="2" eaLnBrk="1" hangingPunct="1"/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"/>
            <a:ext cx="1580866" cy="15808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"/>
            <a:ext cx="1580866" cy="158086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613799"/>
            <a:ext cx="2810933" cy="2108200"/>
          </a:xfrm>
          <a:prstGeom prst="rect">
            <a:avLst/>
          </a:prstGeom>
          <a:noFill/>
          <a:ln>
            <a:noFill/>
          </a:ln>
          <a:effectLst>
            <a:glow rad="1905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5" descr="https://mail.aol.com/webmail/getPart?uid=30646759&amp;partId=12&amp;scope=STANDARD&amp;saveAs=IMG_0292.JPG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1107" y="4918409"/>
            <a:ext cx="2145730" cy="1609298"/>
          </a:xfrm>
          <a:prstGeom prst="rect">
            <a:avLst/>
          </a:prstGeom>
          <a:noFill/>
          <a:ln>
            <a:noFill/>
          </a:ln>
          <a:effectLst>
            <a:glow rad="190500">
              <a:srgbClr val="FF66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Callout 9"/>
          <p:cNvSpPr/>
          <p:nvPr/>
        </p:nvSpPr>
        <p:spPr>
          <a:xfrm>
            <a:off x="5112224" y="609600"/>
            <a:ext cx="3033215" cy="860466"/>
          </a:xfrm>
          <a:prstGeom prst="wedgeEllipseCallout">
            <a:avLst>
              <a:gd name="adj1" fmla="val -78577"/>
              <a:gd name="adj2" fmla="val 430545"/>
            </a:avLst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Roast Veg.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Serve Cold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17282" y="4914711"/>
            <a:ext cx="2129236" cy="1600200"/>
          </a:xfrm>
          <a:prstGeom prst="rect">
            <a:avLst/>
          </a:prstGeom>
          <a:effectLst>
            <a:glow rad="190500">
              <a:srgbClr val="FF6600"/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06779" y="2059105"/>
            <a:ext cx="2235707" cy="1676780"/>
          </a:xfrm>
          <a:prstGeom prst="rect">
            <a:avLst/>
          </a:prstGeom>
          <a:effectLst>
            <a:glow rad="165100">
              <a:srgbClr val="CC00CC"/>
            </a:glow>
          </a:effectLst>
        </p:spPr>
      </p:pic>
    </p:spTree>
    <p:extLst>
      <p:ext uri="{BB962C8B-B14F-4D97-AF65-F5344CB8AC3E}">
        <p14:creationId xmlns:p14="http://schemas.microsoft.com/office/powerpoint/2010/main" val="10076275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70764" y="312599"/>
            <a:ext cx="8621143" cy="1240971"/>
          </a:xfrm>
        </p:spPr>
        <p:txBody>
          <a:bodyPr/>
          <a:lstStyle/>
          <a:p>
            <a:pPr>
              <a:defRPr/>
            </a:pPr>
            <a:br>
              <a:rPr lang="en-US" sz="6000" b="1" u="sng" dirty="0">
                <a:solidFill>
                  <a:srgbClr val="CC00FF"/>
                </a:solidFill>
              </a:rPr>
            </a:br>
            <a:r>
              <a:rPr lang="en-US" sz="8000" b="1" u="sng" dirty="0">
                <a:ln w="38100"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F00FF"/>
                </a:solidFill>
                <a:uFill>
                  <a:solidFill>
                    <a:srgbClr val="00FF00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WHO AM </a:t>
            </a:r>
            <a:r>
              <a:rPr lang="en-US" sz="8000" b="1" u="sng" dirty="0">
                <a:ln w="28575">
                  <a:solidFill>
                    <a:srgbClr val="FF66FF"/>
                  </a:solidFill>
                </a:ln>
                <a:solidFill>
                  <a:srgbClr val="00FF00"/>
                </a:solidFill>
                <a:uFill>
                  <a:solidFill>
                    <a:srgbClr val="00FF00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I ?</a:t>
            </a:r>
            <a:br>
              <a:rPr lang="en-US" sz="6000" b="1" u="sng" dirty="0">
                <a:ln w="28575">
                  <a:solidFill>
                    <a:srgbClr val="FF66FF"/>
                  </a:solidFill>
                </a:ln>
                <a:solidFill>
                  <a:srgbClr val="00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sz="6000" b="1" u="sng" dirty="0">
                <a:ln w="28575">
                  <a:solidFill>
                    <a:srgbClr val="FF66FF"/>
                  </a:solidFill>
                </a:ln>
                <a:solidFill>
                  <a:srgbClr val="00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6000" b="1" dirty="0">
                <a:ln w="38100">
                  <a:solidFill>
                    <a:srgbClr val="FF66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VEGETABLE</a:t>
            </a:r>
            <a:endParaRPr lang="en-US" sz="6000" dirty="0">
              <a:ln w="38100">
                <a:solidFill>
                  <a:srgbClr val="FF66FF"/>
                </a:solidFill>
              </a:ln>
              <a:solidFill>
                <a:srgbClr val="00FF00"/>
              </a:solidFill>
              <a:latin typeface="Cooper Black" pitchFamily="18" charset="0"/>
            </a:endParaRPr>
          </a:p>
        </p:txBody>
      </p:sp>
      <p:pic>
        <p:nvPicPr>
          <p:cNvPr id="60" name="Picture 8" descr="cover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796" y="3204880"/>
            <a:ext cx="5857081" cy="3394639"/>
          </a:xfrm>
          <a:prstGeom prst="rect">
            <a:avLst/>
          </a:prstGeom>
          <a:noFill/>
          <a:ln>
            <a:noFill/>
          </a:ln>
          <a:effectLst>
            <a:glow rad="2540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WordArt 13"/>
          <p:cNvSpPr>
            <a:spLocks noChangeArrowheads="1" noChangeShapeType="1" noTextEdit="1"/>
          </p:cNvSpPr>
          <p:nvPr/>
        </p:nvSpPr>
        <p:spPr bwMode="auto">
          <a:xfrm>
            <a:off x="3733800" y="4876800"/>
            <a:ext cx="1589088" cy="1196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pic>
        <p:nvPicPr>
          <p:cNvPr id="5" name="Picture 2" descr="C:\Users\agmceli\AppData\Local\Microsoft\Windows\Temporary Internet Files\Content.IE5\OO0W5GFX\question_makrs_cutie_mark_by_rildraw-d4byewl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976" y="1553570"/>
            <a:ext cx="1230687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gmceli\AppData\Local\Microsoft\Windows\Temporary Internet Files\Content.IE5\OO0W5GFX\question_makrs_cutie_mark_by_rildraw-d4byewl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74" y="1654629"/>
            <a:ext cx="1230687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gmceli\AppData\Local\Microsoft\Windows\Temporary Internet Files\Content.IE5\OO0W5GFX\question_makrs_cutie_mark_by_rildraw-d4byewl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743" y="4572000"/>
            <a:ext cx="1649656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0267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90562" y="313897"/>
            <a:ext cx="7772400" cy="1143000"/>
          </a:xfrm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b="1" dirty="0">
                <a:ln w="22225">
                  <a:solidFill>
                    <a:srgbClr val="FF9966"/>
                  </a:solidFill>
                </a:ln>
                <a:solidFill>
                  <a:srgbClr val="00FF00"/>
                </a:solidFill>
                <a:latin typeface="+mn-lt"/>
              </a:rPr>
              <a:t>Congratulations!</a:t>
            </a:r>
            <a:br>
              <a:rPr lang="en-US" dirty="0">
                <a:solidFill>
                  <a:srgbClr val="00B050"/>
                </a:solidFill>
              </a:rPr>
            </a:b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58913"/>
            <a:ext cx="8915400" cy="4297363"/>
          </a:xfrm>
        </p:spPr>
        <p:txBody>
          <a:bodyPr/>
          <a:lstStyle/>
          <a:p>
            <a:pPr marL="0" indent="0" algn="ctr" eaLnBrk="1" hangingPunct="1">
              <a:buClr>
                <a:srgbClr val="FF6600"/>
              </a:buClr>
              <a:buSzPct val="100000"/>
              <a:buNone/>
              <a:defRPr/>
            </a:pPr>
            <a:r>
              <a:rPr lang="en-US" altLang="en-US" sz="3900" b="1" dirty="0"/>
              <a:t>Participants in  Fresh Fruit &amp; Vegetable Program </a:t>
            </a:r>
            <a:r>
              <a:rPr lang="en-US" altLang="en-US" sz="3900" dirty="0"/>
              <a:t>(FFVP) for </a:t>
            </a:r>
          </a:p>
          <a:p>
            <a:pPr marL="0" indent="0" algn="ctr" eaLnBrk="1" hangingPunct="1">
              <a:buClr>
                <a:srgbClr val="FF6600"/>
              </a:buClr>
              <a:buSzPct val="100000"/>
              <a:buNone/>
              <a:defRPr/>
            </a:pPr>
            <a:r>
              <a:rPr lang="en-US" altLang="en-US" sz="3900" dirty="0"/>
              <a:t>School Year </a:t>
            </a:r>
            <a:r>
              <a:rPr lang="en-US" altLang="en-US" sz="3900" b="1" dirty="0"/>
              <a:t>2018-19:</a:t>
            </a:r>
          </a:p>
          <a:p>
            <a:pPr marL="0" indent="0" algn="ctr" eaLnBrk="1" hangingPunct="1">
              <a:buClr>
                <a:srgbClr val="FF6600"/>
              </a:buClr>
              <a:buSzPct val="100000"/>
              <a:buNone/>
              <a:defRPr/>
            </a:pPr>
            <a:endParaRPr lang="en-US" altLang="en-US" sz="1600" b="1" dirty="0"/>
          </a:p>
          <a:p>
            <a:pPr eaLnBrk="1" hangingPunct="1">
              <a:buClr>
                <a:srgbClr val="FF6600"/>
              </a:buClr>
              <a:buSzPct val="100000"/>
              <a:defRPr/>
            </a:pPr>
            <a:r>
              <a:rPr lang="en-US" altLang="en-US" sz="3900" b="1" dirty="0"/>
              <a:t>145 schools across 38 districts</a:t>
            </a:r>
          </a:p>
          <a:p>
            <a:pPr eaLnBrk="1" hangingPunct="1">
              <a:buClr>
                <a:srgbClr val="FF6600"/>
              </a:buClr>
              <a:buSzPct val="100000"/>
              <a:defRPr/>
            </a:pPr>
            <a:endParaRPr lang="en-US" altLang="en-US" sz="1600" b="1" dirty="0"/>
          </a:p>
          <a:p>
            <a:pPr eaLnBrk="1" hangingPunct="1">
              <a:buClr>
                <a:srgbClr val="FF6600"/>
              </a:buClr>
              <a:buSzPct val="100000"/>
              <a:defRPr/>
            </a:pPr>
            <a:r>
              <a:rPr lang="en-US" altLang="en-US" sz="3900" b="1" dirty="0"/>
              <a:t>Schools extending into 13 counties </a:t>
            </a:r>
          </a:p>
          <a:p>
            <a:pPr eaLnBrk="1" hangingPunct="1">
              <a:buClr>
                <a:srgbClr val="FF6600"/>
              </a:buClr>
              <a:buSzPct val="100000"/>
              <a:defRPr/>
            </a:pPr>
            <a:endParaRPr lang="en-US" altLang="en-US" sz="1600" b="1" dirty="0"/>
          </a:p>
          <a:p>
            <a:pPr eaLnBrk="1" hangingPunct="1">
              <a:buClr>
                <a:srgbClr val="FF6600"/>
              </a:buClr>
              <a:buSzPct val="100000"/>
              <a:defRPr/>
            </a:pPr>
            <a:r>
              <a:rPr lang="en-US" altLang="en-US" sz="3900" b="1" dirty="0"/>
              <a:t>73,383 Students</a:t>
            </a:r>
          </a:p>
          <a:p>
            <a:pPr marL="0" indent="0" eaLnBrk="1" hangingPunct="1">
              <a:buClr>
                <a:srgbClr val="00FF00"/>
              </a:buClr>
              <a:buSzPct val="100000"/>
              <a:buFont typeface="Wingdings" pitchFamily="2" charset="2"/>
              <a:buNone/>
              <a:defRPr/>
            </a:pPr>
            <a:r>
              <a:rPr lang="en-US" altLang="en-US" sz="2000" b="1" dirty="0"/>
              <a:t>         </a:t>
            </a:r>
            <a:r>
              <a:rPr lang="en-US" altLang="en-US" sz="1600" b="1" dirty="0"/>
              <a:t>    </a:t>
            </a:r>
            <a:r>
              <a:rPr lang="en-US" altLang="en-US" sz="2000" b="1" dirty="0"/>
              <a:t>       </a:t>
            </a:r>
            <a:endParaRPr lang="en-US" altLang="en-US" sz="2000" dirty="0"/>
          </a:p>
          <a:p>
            <a:pPr marL="0" indent="0" eaLnBrk="1" hangingPunct="1">
              <a:buClr>
                <a:srgbClr val="FF6600"/>
              </a:buClr>
              <a:buSzPct val="100000"/>
              <a:buNone/>
              <a:defRPr/>
            </a:pPr>
            <a:br>
              <a:rPr lang="en-US" altLang="en-US" sz="4000" dirty="0"/>
            </a:br>
            <a:endParaRPr lang="en-US" altLang="en-US" sz="4000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sz="3200" dirty="0"/>
              <a:t>	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AFE67-6050-4D7E-99F1-8545663F707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149" name="Picture 2" descr="C:\Users\agmceli\AppData\Local\Microsoft\Windows\Temporary Internet Files\Content.IE5\EVC0OENV\balloons-colorful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3" descr="C:\Users\agmceli\AppData\Local\Microsoft\Windows\Temporary Internet Files\Content.IE5\ENVZSC05\balloons-colorful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4" descr="C:\Users\agmceli\AppData\Local\Microsoft\Windows\Temporary Internet Files\Content.IE5\EVC0OENV\balloons-colorful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5" descr="C:\Users\agmceli\AppData\Local\Microsoft\Windows\Temporary Internet Files\Content.IE5\ENVZSC05\birthday-party-balloons-1391704157YFJ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6" descr="C:\Users\agmceli\AppData\Local\Microsoft\Windows\Temporary Internet Files\Content.IE5\IILOZDNJ\birthday-party-balloons-1391704157YFJ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7" descr="C:\Users\agmceli\AppData\Local\Microsoft\Windows\Temporary Internet Files\Content.IE5\IILOZDNJ\balloons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8" descr="C:\Users\agmceli\AppData\Local\Microsoft\Windows\Temporary Internet Files\Content.IE5\B3J8248M\balloons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9" descr="C:\Users\agmceli\AppData\Local\Microsoft\Windows\Temporary Internet Files\Content.IE5\IILOZDNJ\istockphoto_3324369_heart_balloons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2" descr="C:\Users\agmceli\AppData\Local\Microsoft\Windows\Temporary Internet Files\Content.IE5\B3J8248M\balloons-and-confetti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3" descr="C:\Users\agmceli\AppData\Local\Microsoft\Windows\Temporary Internet Files\Content.IE5\EVC0OENV\balloons-and-confetti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4" descr="C:\Users\agmceli\AppData\Local\Microsoft\Windows\Temporary Internet Files\Content.IE5\ENVZSC05\balloons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5" descr="C:\Users\agmceli\AppData\Local\Microsoft\Windows\Temporary Internet Files\Content.IE5\B3J8248M\istockphoto_3324369_heart_balloons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6" descr="C:\Users\agmceli\AppData\Local\Microsoft\Windows\Temporary Internet Files\Content.IE5\IILOZDNJ\birthday-party-balloons-1391704157YFJ[2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7" descr="C:\Users\agmceli\AppData\Local\Microsoft\Windows\Temporary Internet Files\Content.IE5\IILOZDNJ\balloons-colorful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750"/>
            <a:ext cx="1143000" cy="1427163"/>
          </a:xfrm>
          <a:prstGeom prst="rect">
            <a:avLst/>
          </a:prstGeom>
          <a:noFill/>
          <a:ln w="31750">
            <a:solidFill>
              <a:srgbClr val="FF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0163"/>
            <a:ext cx="1143000" cy="1427162"/>
          </a:xfrm>
          <a:prstGeom prst="rect">
            <a:avLst/>
          </a:prstGeom>
          <a:noFill/>
          <a:ln w="31750">
            <a:solidFill>
              <a:srgbClr val="FF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78262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688975" y="487363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5400" b="1" u="sng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#</a:t>
            </a:r>
            <a:r>
              <a:rPr lang="en-US" altLang="en-US" sz="54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en-US" altLang="en-US" sz="5400" u="sng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VEGGIE</a:t>
            </a:r>
            <a:br>
              <a:rPr lang="en-US" alt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altLang="en-US" sz="5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105400"/>
          </a:xfrm>
        </p:spPr>
        <p:txBody>
          <a:bodyPr/>
          <a:lstStyle/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I sometimes have a Bumpy texture </a:t>
            </a: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I can also be Curly</a:t>
            </a: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There is a variety of me called “Dinosaur”</a:t>
            </a: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I become sweeter after a light frost</a:t>
            </a: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I am in Dark Green Veg. Subgroup</a:t>
            </a: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Please Massage me to get rid of my bitter taste! </a:t>
            </a:r>
          </a:p>
        </p:txBody>
      </p:sp>
    </p:spTree>
    <p:extLst>
      <p:ext uri="{BB962C8B-B14F-4D97-AF65-F5344CB8AC3E}">
        <p14:creationId xmlns:p14="http://schemas.microsoft.com/office/powerpoint/2010/main" val="1042484909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5" y="381000"/>
            <a:ext cx="8240712" cy="2286000"/>
          </a:xfrm>
        </p:spPr>
        <p:txBody>
          <a:bodyPr/>
          <a:lstStyle/>
          <a:p>
            <a:pPr eaLnBrk="1" hangingPunct="1">
              <a:defRPr/>
            </a:pPr>
            <a:br>
              <a:rPr lang="en-US" altLang="en-US" sz="4800" b="1" u="sng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en-US" sz="4800" b="1" u="sng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#</a:t>
            </a:r>
            <a:r>
              <a:rPr lang="en-US" altLang="en-US" sz="48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br>
              <a:rPr lang="en-US" altLang="en-US" sz="48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altLang="en-US" sz="48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altLang="en-US" sz="48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altLang="en-US" sz="48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en-US" sz="48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KALE</a:t>
            </a:r>
            <a:endParaRPr lang="en-US" altLang="en-US" sz="4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751" y="3810000"/>
            <a:ext cx="2931226" cy="1964329"/>
          </a:xfrm>
          <a:prstGeom prst="rect">
            <a:avLst/>
          </a:prstGeom>
          <a:ln w="50800">
            <a:solidFill>
              <a:schemeClr val="bg2">
                <a:lumMod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957" y="3791170"/>
            <a:ext cx="2753518" cy="1983159"/>
          </a:xfrm>
          <a:prstGeom prst="rect">
            <a:avLst/>
          </a:prstGeom>
          <a:ln w="50800">
            <a:solidFill>
              <a:srgbClr val="00CC99"/>
            </a:solidFill>
          </a:ln>
        </p:spPr>
      </p:pic>
      <p:pic>
        <p:nvPicPr>
          <p:cNvPr id="143366" name="Picture 6" descr="cover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64" y="984799"/>
            <a:ext cx="8691826" cy="561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2359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43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688975" y="487363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5400" b="1" u="sng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#</a:t>
            </a:r>
            <a:r>
              <a:rPr lang="en-US" altLang="en-US" sz="54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en-US" altLang="en-US" sz="5400" u="sng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VEGGIE</a:t>
            </a:r>
            <a:br>
              <a:rPr lang="en-US" alt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altLang="en-US" sz="5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943600"/>
          </a:xfrm>
        </p:spPr>
        <p:txBody>
          <a:bodyPr/>
          <a:lstStyle/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I have Green Stalks &amp; Purplish Tips </a:t>
            </a: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I come in Green, Purple &amp; White</a:t>
            </a: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NJ ranks 4</a:t>
            </a:r>
            <a:r>
              <a:rPr lang="en-US" altLang="en-US" sz="2800" b="1" baseline="30000" dirty="0">
                <a:latin typeface="Tahoma" pitchFamily="34" charset="0"/>
                <a:ea typeface="Tahoma" pitchFamily="34" charset="0"/>
                <a:cs typeface="Tahoma" pitchFamily="34" charset="0"/>
              </a:rPr>
              <a:t>th</a:t>
            </a:r>
            <a:r>
              <a:rPr lang="en-US" alt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in the USA for growing me</a:t>
            </a: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Once I’m planted I will sprout for 15 yrs.--   No need to replant me!</a:t>
            </a: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Once cut I can sprout up again within 24 hrs.</a:t>
            </a: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I grow best in Sandy Soil</a:t>
            </a: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After I’m done growing I produce Feathery Ferns</a:t>
            </a:r>
          </a:p>
        </p:txBody>
      </p:sp>
    </p:spTree>
    <p:extLst>
      <p:ext uri="{BB962C8B-B14F-4D97-AF65-F5344CB8AC3E}">
        <p14:creationId xmlns:p14="http://schemas.microsoft.com/office/powerpoint/2010/main" val="1549758233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7038" y="503238"/>
            <a:ext cx="8240712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6000" b="1" u="sng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#</a:t>
            </a:r>
            <a:r>
              <a:rPr lang="en-US" altLang="en-US" sz="60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br>
              <a:rPr lang="en-US" altLang="en-US" sz="60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en-US" sz="60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ASPARAGUS</a:t>
            </a:r>
            <a:endParaRPr lang="en-US" altLang="en-US" sz="6000" dirty="0"/>
          </a:p>
        </p:txBody>
      </p:sp>
      <p:pic>
        <p:nvPicPr>
          <p:cNvPr id="4" name="SN003206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62753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6351587" cy="4105275"/>
          </a:xfrm>
          <a:prstGeom prst="rect">
            <a:avLst/>
          </a:prstGeom>
          <a:noFill/>
          <a:ln>
            <a:solidFill>
              <a:srgbClr val="9900CC"/>
            </a:solidFill>
          </a:ln>
          <a:effectLst>
            <a:glow rad="254000">
              <a:srgbClr val="CC66FF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514600"/>
            <a:ext cx="1616468" cy="2438400"/>
          </a:xfrm>
          <a:prstGeom prst="rect">
            <a:avLst/>
          </a:prstGeom>
          <a:noFill/>
          <a:ln w="57150">
            <a:noFill/>
            <a:prstDash val="sysDot"/>
          </a:ln>
          <a:effectLst>
            <a:glow rad="127000">
              <a:srgbClr val="CC99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1905000"/>
            <a:ext cx="2133600" cy="1546424"/>
          </a:xfrm>
          <a:prstGeom prst="rect">
            <a:avLst/>
          </a:prstGeom>
          <a:noFill/>
          <a:ln w="57150">
            <a:solidFill>
              <a:srgbClr val="99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29" y="4363393"/>
            <a:ext cx="1477863" cy="2216795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35949589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4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84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repeatCount="10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688975" y="487363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5400" b="1" u="sng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#</a:t>
            </a:r>
            <a:r>
              <a:rPr lang="en-US" altLang="en-US" sz="54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en-US" altLang="en-US" sz="5400" u="sng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VEGGIE</a:t>
            </a:r>
            <a:br>
              <a:rPr lang="en-US" alt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altLang="en-US" sz="5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943600"/>
          </a:xfrm>
        </p:spPr>
        <p:txBody>
          <a:bodyPr/>
          <a:lstStyle/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I look like a White Carrot </a:t>
            </a: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I am a Root veggie</a:t>
            </a: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I am an Ancient veggie that was replaced by the potato</a:t>
            </a: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I am usually eaten Cooked</a:t>
            </a: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I require a Frost to convert my starches to sugars </a:t>
            </a: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I have a Sweet, Nutty Flavor</a:t>
            </a: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In England  </a:t>
            </a:r>
            <a:r>
              <a:rPr lang="en-US" altLang="en-US" sz="2800" b="1">
                <a:latin typeface="Tahoma" pitchFamily="34" charset="0"/>
                <a:ea typeface="Tahoma" pitchFamily="34" charset="0"/>
                <a:cs typeface="Tahoma" pitchFamily="34" charset="0"/>
              </a:rPr>
              <a:t>during the 1500’s I </a:t>
            </a:r>
            <a:r>
              <a:rPr lang="en-US" alt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was used to make Wine </a:t>
            </a:r>
          </a:p>
        </p:txBody>
      </p:sp>
    </p:spTree>
    <p:extLst>
      <p:ext uri="{BB962C8B-B14F-4D97-AF65-F5344CB8AC3E}">
        <p14:creationId xmlns:p14="http://schemas.microsoft.com/office/powerpoint/2010/main" val="595643870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br>
              <a:rPr lang="en-US" altLang="en-US" sz="6000" b="1" u="sng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en-US" sz="6000" b="1" u="sng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#</a:t>
            </a:r>
            <a:r>
              <a:rPr lang="en-US" altLang="en-US" sz="60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br>
              <a:rPr lang="en-US" altLang="en-US" sz="60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en-US" sz="36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br>
              <a:rPr lang="en-US" altLang="en-US" sz="60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en-US" sz="28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br>
              <a:rPr lang="en-US" altLang="en-US" sz="60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altLang="en-US" sz="60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en-US" sz="60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PARSNIPS</a:t>
            </a:r>
            <a:endParaRPr lang="en-US" altLang="en-US" sz="6000" b="1" dirty="0"/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747742"/>
            <a:ext cx="3289300" cy="2653058"/>
          </a:xfrm>
          <a:prstGeom prst="rect">
            <a:avLst/>
          </a:prstGeom>
          <a:noFill/>
          <a:effectLst>
            <a:glow rad="406400">
              <a:schemeClr val="accent6">
                <a:lumMod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over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85800"/>
            <a:ext cx="8001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09392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5400" b="1" u="sng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#</a:t>
            </a:r>
            <a:r>
              <a:rPr lang="en-US" altLang="en-US" sz="54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r>
              <a:rPr lang="en-US" altLang="en-US" sz="5400" u="sng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VEGGIE</a:t>
            </a:r>
            <a:br>
              <a:rPr lang="en-US" alt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altLang="en-US" sz="5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943600"/>
          </a:xfrm>
        </p:spPr>
        <p:txBody>
          <a:bodyPr/>
          <a:lstStyle/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I am a Root veggie</a:t>
            </a: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I can be Red, Golden or White</a:t>
            </a: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There is a variety </a:t>
            </a:r>
            <a:r>
              <a:rPr lang="en-US" alt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of me </a:t>
            </a:r>
            <a:r>
              <a:rPr lang="en-US" alt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called Candy Cane</a:t>
            </a: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You can also eat my Leaves</a:t>
            </a: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I am often Roasted or Pickled</a:t>
            </a: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In Australia, I am found on Hamburgers</a:t>
            </a: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Eating </a:t>
            </a:r>
            <a:r>
              <a:rPr lang="en-US" alt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me can cause </a:t>
            </a:r>
            <a:r>
              <a:rPr lang="en-US" alt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your Urine/Poop to turn Red</a:t>
            </a:r>
          </a:p>
        </p:txBody>
      </p:sp>
    </p:spTree>
    <p:extLst>
      <p:ext uri="{BB962C8B-B14F-4D97-AF65-F5344CB8AC3E}">
        <p14:creationId xmlns:p14="http://schemas.microsoft.com/office/powerpoint/2010/main" val="1908648187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b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b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r>
              <a:rPr lang="en-US" altLang="en-US" sz="6000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</a:t>
            </a:r>
            <a: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</a:t>
            </a:r>
            <a:r>
              <a:rPr lang="en-US" altLang="en-US" sz="6000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r>
              <a:rPr lang="en-US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</a:t>
            </a:r>
          </a:p>
        </p:txBody>
      </p:sp>
      <p:pic>
        <p:nvPicPr>
          <p:cNvPr id="164869" name="SN003175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62976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86674" y="80494"/>
            <a:ext cx="11929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b="1" u="sng" kern="0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#</a:t>
            </a:r>
            <a:r>
              <a:rPr lang="en-US" altLang="en-US" sz="5400" b="1" u="sng" kern="0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1026" name="Picture 2" descr="Image result for pictures of beets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228" y="3657600"/>
            <a:ext cx="6038131" cy="2335213"/>
          </a:xfrm>
          <a:prstGeom prst="rect">
            <a:avLst/>
          </a:prstGeom>
          <a:noFill/>
          <a:effectLst>
            <a:glow rad="330200">
              <a:schemeClr val="tx2">
                <a:lumMod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over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92410"/>
            <a:ext cx="8001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696048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" fill="hold"/>
                                        <p:tgtEl>
                                          <p:spTgt spid="1648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63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4869"/>
                </p:tgtEl>
              </p:cMediaNode>
            </p:audio>
          </p:childTnLst>
        </p:cTn>
      </p:par>
    </p:tnLst>
    <p:bldLst>
      <p:bldP spid="16486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5400" b="1" u="sng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#</a:t>
            </a:r>
            <a:r>
              <a:rPr lang="en-US" altLang="en-US" sz="54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5</a:t>
            </a:r>
            <a:r>
              <a:rPr lang="en-US" altLang="en-US" sz="5400" u="sng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VEGGIE</a:t>
            </a:r>
            <a:br>
              <a:rPr lang="en-US" alt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altLang="en-US" sz="5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943600"/>
          </a:xfrm>
        </p:spPr>
        <p:txBody>
          <a:bodyPr/>
          <a:lstStyle/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My alias names are </a:t>
            </a:r>
            <a:r>
              <a:rPr lang="en-US" alt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Bindi</a:t>
            </a:r>
            <a:r>
              <a:rPr lang="en-US" alt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, Lady’s Finger &amp; Gumbo</a:t>
            </a: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I am Fuzzy</a:t>
            </a: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I have a Ribbed Pod</a:t>
            </a: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I have Tiny Seeds inside me </a:t>
            </a: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My Insides have a Slimy, Sticky Texture</a:t>
            </a: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I am often added to Soups &amp; Stews as I Thicken the broth</a:t>
            </a:r>
          </a:p>
        </p:txBody>
      </p:sp>
    </p:spTree>
    <p:extLst>
      <p:ext uri="{BB962C8B-B14F-4D97-AF65-F5344CB8AC3E}">
        <p14:creationId xmlns:p14="http://schemas.microsoft.com/office/powerpoint/2010/main" val="3401673691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27038" y="503238"/>
            <a:ext cx="8240712" cy="685800"/>
          </a:xfrm>
        </p:spPr>
        <p:txBody>
          <a:bodyPr/>
          <a:lstStyle/>
          <a:p>
            <a:pPr eaLnBrk="1" hangingPunct="1">
              <a:defRPr/>
            </a:pPr>
            <a:br>
              <a:rPr lang="en-US" altLang="en-US" sz="6000" b="1" dirty="0">
                <a:solidFill>
                  <a:srgbClr val="FFFF00"/>
                </a:solidFill>
              </a:rPr>
            </a:br>
            <a:br>
              <a:rPr lang="en-US" altLang="en-US" sz="6000" b="1" dirty="0">
                <a:solidFill>
                  <a:srgbClr val="FFFF00"/>
                </a:solidFill>
              </a:rPr>
            </a:br>
            <a:br>
              <a:rPr lang="en-US" altLang="en-US" sz="6000" b="1" dirty="0">
                <a:solidFill>
                  <a:srgbClr val="FFFF00"/>
                </a:solidFill>
              </a:rPr>
            </a:br>
            <a:br>
              <a:rPr lang="en-US" altLang="en-US" sz="6000" b="1" dirty="0">
                <a:solidFill>
                  <a:srgbClr val="FFFF00"/>
                </a:solidFill>
              </a:rPr>
            </a:br>
            <a:br>
              <a:rPr lang="en-US" altLang="en-US" sz="6000" b="1" dirty="0">
                <a:solidFill>
                  <a:srgbClr val="FFFF00"/>
                </a:solidFill>
              </a:rPr>
            </a:br>
            <a:r>
              <a:rPr lang="en-US" altLang="en-US" sz="6000" b="1" dirty="0">
                <a:solidFill>
                  <a:srgbClr val="00CC00"/>
                </a:solidFill>
                <a:effectLst>
                  <a:glow rad="76200">
                    <a:srgbClr val="FF66FF"/>
                  </a:glow>
                </a:effectLst>
              </a:rPr>
              <a:t>OKRA</a:t>
            </a:r>
            <a:br>
              <a:rPr lang="en-US" altLang="en-US" sz="6000" b="1" dirty="0">
                <a:solidFill>
                  <a:srgbClr val="00CC00"/>
                </a:solidFill>
                <a:effectLst>
                  <a:glow rad="76200">
                    <a:srgbClr val="FF66FF"/>
                  </a:glow>
                </a:effectLst>
              </a:rPr>
            </a:br>
            <a:r>
              <a:rPr lang="en-US" altLang="en-US" sz="2000" b="1" dirty="0">
                <a:solidFill>
                  <a:srgbClr val="00CC00"/>
                </a:solidFill>
                <a:effectLst>
                  <a:glow rad="76200">
                    <a:srgbClr val="FF66FF"/>
                  </a:glow>
                </a:effectLst>
              </a:rPr>
              <a:t>  </a:t>
            </a:r>
            <a:endParaRPr lang="en-US" altLang="en-US" sz="6000" b="1" dirty="0">
              <a:solidFill>
                <a:srgbClr val="00CC00"/>
              </a:solidFill>
              <a:effectLst>
                <a:glow rad="76200">
                  <a:srgbClr val="FF66FF"/>
                </a:glow>
              </a:effectLst>
            </a:endParaRPr>
          </a:p>
        </p:txBody>
      </p:sp>
      <p:pic>
        <p:nvPicPr>
          <p:cNvPr id="2" name="Hot Sizzling-SoundBible.com-40330560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60404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85800" y="4572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5400" b="1" u="sng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#</a:t>
            </a:r>
            <a:r>
              <a:rPr lang="en-US" altLang="en-US" sz="54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5</a:t>
            </a:r>
            <a:r>
              <a:rPr lang="en-US" altLang="en-US" sz="5400" u="sng" dirty="0">
                <a:solidFill>
                  <a:srgbClr val="FFCC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br>
              <a:rPr lang="en-US" altLang="en-US" sz="5400" dirty="0">
                <a:solidFill>
                  <a:srgbClr val="FFCC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altLang="en-US" sz="5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2" y="3508506"/>
            <a:ext cx="4219575" cy="2809875"/>
          </a:xfrm>
          <a:prstGeom prst="rect">
            <a:avLst/>
          </a:prstGeom>
          <a:noFill/>
          <a:ln w="63500">
            <a:noFill/>
          </a:ln>
          <a:effectLst>
            <a:glow rad="1270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over1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825084"/>
            <a:ext cx="8001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158916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40645" y="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6600" b="1" dirty="0">
                <a:latin typeface="Britannic Bold" pitchFamily="34" charset="0"/>
              </a:rPr>
              <a:t>FFVP LOGO!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382000" cy="4953000"/>
          </a:xfrm>
          <a:ln>
            <a:solidFill>
              <a:schemeClr val="bg2"/>
            </a:solidFill>
          </a:ln>
        </p:spPr>
        <p:txBody>
          <a:bodyPr/>
          <a:lstStyle/>
          <a:p>
            <a:pPr marL="457200" lvl="1" indent="0" eaLnBrk="1" hangingPunct="1">
              <a:buClr>
                <a:srgbClr val="FF9999"/>
              </a:buClr>
              <a:buFont typeface="Wingdings" pitchFamily="2" charset="2"/>
              <a:buNone/>
              <a:defRPr/>
            </a:pPr>
            <a:endParaRPr lang="en-US" sz="1000" dirty="0"/>
          </a:p>
        </p:txBody>
      </p:sp>
      <p:pic>
        <p:nvPicPr>
          <p:cNvPr id="2" name="Picture 2" descr="C:\Users\agmceli\AppData\Local\Microsoft\Windows\Temporary Internet Files\Content.IE5\RP1XD9D3\fireworks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299"/>
            <a:ext cx="1854979" cy="185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gmceli\AppData\Local\Microsoft\Windows\Temporary Internet Files\Content.IE5\RP1XD9D3\fireworks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14299"/>
            <a:ext cx="1854979" cy="185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138" y="4891098"/>
            <a:ext cx="5161414" cy="1560513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ffectLst>
            <a:glow rad="190500">
              <a:srgbClr val="00FF00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 descr="F:\FFVP Ap 2016-17\njda_FFVP_logo_FINAL_12.2_Page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71600"/>
            <a:ext cx="3967291" cy="3022612"/>
          </a:xfrm>
          <a:prstGeom prst="rect">
            <a:avLst/>
          </a:prstGeom>
          <a:noFill/>
          <a:ln w="38100">
            <a:solidFill>
              <a:srgbClr val="00FF00"/>
            </a:solidFill>
          </a:ln>
          <a:effectLst>
            <a:glow rad="190500">
              <a:srgbClr val="CC00CC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681693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5400" b="1" u="sng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#</a:t>
            </a:r>
            <a:r>
              <a:rPr lang="en-US" altLang="en-US" sz="54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6</a:t>
            </a:r>
            <a:r>
              <a:rPr lang="en-US" altLang="en-US" sz="5400" u="sng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VEGGIE</a:t>
            </a:r>
            <a:br>
              <a:rPr lang="en-US" alt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altLang="en-US" sz="5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105400"/>
          </a:xfrm>
        </p:spPr>
        <p:txBody>
          <a:bodyPr/>
          <a:lstStyle/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I can be Purple, Orange, White &amp; Lime Green</a:t>
            </a: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I grow in middle of Cabbage-Like Leaves</a:t>
            </a: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My Head is sometimes called the “Curd”</a:t>
            </a: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alt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I am rich in Vitamin C </a:t>
            </a: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 am a Cruciferous Vegetable ---</a:t>
            </a:r>
            <a:endParaRPr lang="en-US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lvl="0" indent="0">
              <a:buClr>
                <a:srgbClr val="99FFCC"/>
              </a:buClr>
              <a:buNone/>
            </a:pPr>
            <a:r>
              <a:rPr lang="en-US" sz="2400" i="1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    (Contains Nutrients Contributing to Reduction </a:t>
            </a:r>
            <a:r>
              <a:rPr lang="en-US" sz="2300" i="1" dirty="0">
                <a:solidFill>
                  <a:srgbClr val="000000"/>
                </a:solidFill>
                <a:latin typeface="Arial Rounded MT Bold" panose="020F0704030504030204" pitchFamily="34" charset="0"/>
              </a:rPr>
              <a:t>of Cancer)</a:t>
            </a:r>
            <a:endParaRPr lang="en-US" sz="23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eaLnBrk="1" hangingPunct="1">
              <a:spcBef>
                <a:spcPct val="60000"/>
              </a:spcBef>
              <a:buClr>
                <a:srgbClr val="FF00FF"/>
              </a:buClr>
              <a:buSzPct val="100000"/>
              <a:buFont typeface="Wingdings" pitchFamily="2" charset="2"/>
              <a:buChar char="Ø"/>
              <a:defRPr/>
            </a:pPr>
            <a:endParaRPr lang="en-US" altLang="en-U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127172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7038" y="503238"/>
            <a:ext cx="8240712" cy="685800"/>
          </a:xfrm>
        </p:spPr>
        <p:txBody>
          <a:bodyPr/>
          <a:lstStyle/>
          <a:p>
            <a:pPr eaLnBrk="1" hangingPunct="1">
              <a:defRPr/>
            </a:pPr>
            <a:br>
              <a:rPr lang="en-US" altLang="en-US" sz="6000" b="1" dirty="0"/>
            </a:br>
            <a:br>
              <a:rPr lang="en-US" altLang="en-US" sz="6000" b="1" dirty="0"/>
            </a:br>
            <a:r>
              <a:rPr lang="en-US" altLang="en-US" sz="6000" b="1" u="sng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#</a:t>
            </a:r>
            <a:r>
              <a:rPr lang="en-US" altLang="en-US" sz="6000" b="1" u="sng" dirty="0">
                <a:ln w="28575">
                  <a:solidFill>
                    <a:srgbClr val="FF00FF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6</a:t>
            </a:r>
            <a:br>
              <a:rPr lang="en-US" altLang="en-US" sz="6000" b="1" dirty="0"/>
            </a:br>
            <a:br>
              <a:rPr lang="en-US" altLang="en-US" sz="6000" b="1" dirty="0"/>
            </a:br>
            <a:br>
              <a:rPr lang="en-US" altLang="en-US" sz="6000" b="1" dirty="0"/>
            </a:br>
            <a:r>
              <a:rPr lang="en-US" altLang="en-US" sz="4800" b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CC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CAULIFLOWE</a:t>
            </a:r>
            <a:r>
              <a:rPr lang="en-US" altLang="en-US" sz="5400" b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CC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733801"/>
            <a:ext cx="3505200" cy="2624452"/>
          </a:xfrm>
          <a:prstGeom prst="rect">
            <a:avLst/>
          </a:prstGeom>
          <a:noFill/>
          <a:ln w="73025">
            <a:solidFill>
              <a:srgbClr val="CC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over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6462"/>
            <a:ext cx="8897167" cy="618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672185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400" b="1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Britannic Bold" pitchFamily="34" charset="0"/>
              </a:rPr>
              <a:t>When</a:t>
            </a:r>
            <a:r>
              <a:rPr lang="en-US" altLang="en-US" sz="3800" b="1" dirty="0">
                <a:latin typeface="Britannic Bold" pitchFamily="34" charset="0"/>
              </a:rPr>
              <a:t> to Serve </a:t>
            </a:r>
            <a:br>
              <a:rPr lang="en-US" altLang="en-US" sz="3800" b="1" dirty="0">
                <a:latin typeface="Britannic Bold" pitchFamily="34" charset="0"/>
              </a:rPr>
            </a:br>
            <a:r>
              <a:rPr lang="en-US" altLang="en-US" sz="3800" b="1" dirty="0">
                <a:latin typeface="Britannic Bold" pitchFamily="34" charset="0"/>
              </a:rPr>
              <a:t>Fruits &amp; Veggies ?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8610600" cy="4876800"/>
          </a:xfrm>
        </p:spPr>
        <p:txBody>
          <a:bodyPr/>
          <a:lstStyle/>
          <a:p>
            <a:pPr eaLnBrk="1" hangingPunct="1">
              <a:buClr>
                <a:srgbClr val="33CC33"/>
              </a:buClr>
              <a:defRPr/>
            </a:pPr>
            <a:r>
              <a:rPr lang="en-US" altLang="en-US" dirty="0"/>
              <a:t>At </a:t>
            </a:r>
            <a:r>
              <a:rPr lang="en-US" altLang="en-US" b="1" dirty="0"/>
              <a:t>discretion</a:t>
            </a:r>
            <a:r>
              <a:rPr lang="en-US" altLang="en-US" dirty="0"/>
              <a:t> </a:t>
            </a:r>
            <a:r>
              <a:rPr lang="en-US" altLang="en-US" b="1" dirty="0"/>
              <a:t>of</a:t>
            </a:r>
            <a:r>
              <a:rPr lang="en-US" altLang="en-US" dirty="0"/>
              <a:t> each </a:t>
            </a:r>
            <a:r>
              <a:rPr lang="en-US" altLang="en-US" b="1" dirty="0"/>
              <a:t>school</a:t>
            </a:r>
          </a:p>
          <a:p>
            <a:pPr eaLnBrk="1" hangingPunct="1">
              <a:buClr>
                <a:srgbClr val="33CC33"/>
              </a:buClr>
              <a:defRPr/>
            </a:pPr>
            <a:endParaRPr lang="en-US" altLang="en-US" sz="2000" dirty="0"/>
          </a:p>
          <a:p>
            <a:pPr eaLnBrk="1" hangingPunct="1">
              <a:buClr>
                <a:srgbClr val="33CC33"/>
              </a:buClr>
              <a:defRPr/>
            </a:pPr>
            <a:r>
              <a:rPr lang="en-US" altLang="en-US" sz="2600" b="1" dirty="0"/>
              <a:t>CANNOT</a:t>
            </a:r>
            <a:r>
              <a:rPr lang="en-US" altLang="en-US" b="1" dirty="0"/>
              <a:t> be</a:t>
            </a:r>
            <a:r>
              <a:rPr lang="en-US" altLang="en-US" dirty="0"/>
              <a:t> served </a:t>
            </a:r>
            <a:r>
              <a:rPr lang="en-US" altLang="en-US" b="1" dirty="0"/>
              <a:t>during meals </a:t>
            </a:r>
            <a:r>
              <a:rPr lang="en-US" altLang="en-US" sz="2300" dirty="0"/>
              <a:t>or as </a:t>
            </a:r>
            <a:r>
              <a:rPr lang="en-US" altLang="en-US" dirty="0"/>
              <a:t>part </a:t>
            </a:r>
            <a:r>
              <a:rPr lang="en-US" altLang="en-US" sz="2300" dirty="0"/>
              <a:t>of </a:t>
            </a:r>
            <a:r>
              <a:rPr lang="en-US" altLang="en-US" sz="2600" dirty="0"/>
              <a:t>meal</a:t>
            </a:r>
          </a:p>
          <a:p>
            <a:pPr eaLnBrk="1" hangingPunct="1">
              <a:buClr>
                <a:srgbClr val="33CC33"/>
              </a:buClr>
              <a:defRPr/>
            </a:pPr>
            <a:endParaRPr lang="en-US" altLang="en-US" sz="2000" dirty="0"/>
          </a:p>
          <a:p>
            <a:pPr eaLnBrk="1" hangingPunct="1">
              <a:buClr>
                <a:srgbClr val="33CC33"/>
              </a:buClr>
              <a:defRPr/>
            </a:pPr>
            <a:r>
              <a:rPr lang="en-US" altLang="en-US" sz="2600" b="1" dirty="0"/>
              <a:t>CANNOT</a:t>
            </a:r>
            <a:r>
              <a:rPr lang="en-US" altLang="en-US" dirty="0"/>
              <a:t> </a:t>
            </a:r>
            <a:r>
              <a:rPr lang="en-US" altLang="en-US" b="1" dirty="0"/>
              <a:t>be</a:t>
            </a:r>
            <a:r>
              <a:rPr lang="en-US" altLang="en-US" dirty="0"/>
              <a:t> served </a:t>
            </a:r>
            <a:r>
              <a:rPr lang="en-US" altLang="en-US" b="1" dirty="0"/>
              <a:t>for after-school programs</a:t>
            </a:r>
            <a:r>
              <a:rPr lang="en-US" altLang="en-US" dirty="0"/>
              <a:t>… must be served during school day</a:t>
            </a:r>
          </a:p>
          <a:p>
            <a:pPr eaLnBrk="1" hangingPunct="1">
              <a:buClr>
                <a:srgbClr val="33CC33"/>
              </a:buClr>
              <a:defRPr/>
            </a:pPr>
            <a:endParaRPr lang="en-US" altLang="en-US" sz="2000" dirty="0"/>
          </a:p>
          <a:p>
            <a:pPr eaLnBrk="1" hangingPunct="1">
              <a:buClr>
                <a:srgbClr val="33CC33"/>
              </a:buClr>
              <a:defRPr/>
            </a:pPr>
            <a:r>
              <a:rPr lang="en-US" altLang="en-US" sz="2600" b="1" dirty="0"/>
              <a:t>MAY </a:t>
            </a:r>
            <a:r>
              <a:rPr lang="en-US" altLang="en-US" dirty="0"/>
              <a:t>be served to </a:t>
            </a:r>
            <a:r>
              <a:rPr lang="en-US" altLang="en-US" b="1" dirty="0"/>
              <a:t>different groups/grades at different times/days</a:t>
            </a:r>
          </a:p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r>
              <a:rPr lang="en-US" altLang="en-US" sz="2000" dirty="0"/>
              <a:t> </a:t>
            </a:r>
          </a:p>
          <a:p>
            <a:pPr eaLnBrk="1" hangingPunct="1">
              <a:buClr>
                <a:srgbClr val="33CC33"/>
              </a:buClr>
              <a:defRPr/>
            </a:pPr>
            <a:r>
              <a:rPr lang="en-US" altLang="en-US" dirty="0"/>
              <a:t>Fruits &amp; Veggies </a:t>
            </a:r>
            <a:r>
              <a:rPr lang="en-US" altLang="en-US" b="1" dirty="0"/>
              <a:t>Not Permitted to Go Home!</a:t>
            </a:r>
          </a:p>
        </p:txBody>
      </p:sp>
      <p:pic>
        <p:nvPicPr>
          <p:cNvPr id="26628" name="Picture 5" descr="j0400586"/>
          <p:cNvPicPr>
            <a:picLocks noChangeAspect="1" noChangeArrowheads="1"/>
          </p:cNvPicPr>
          <p:nvPr/>
        </p:nvPicPr>
        <p:blipFill>
          <a:blip r:embed="rId3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"/>
            <a:ext cx="1371600" cy="1447800"/>
          </a:xfrm>
          <a:prstGeom prst="rect">
            <a:avLst/>
          </a:prstGeom>
          <a:noFill/>
          <a:ln w="44450" cap="rnd">
            <a:solidFill>
              <a:srgbClr val="FF00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6" descr="j04005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52400"/>
            <a:ext cx="1219200" cy="1447800"/>
          </a:xfrm>
          <a:prstGeom prst="rect">
            <a:avLst/>
          </a:prstGeom>
          <a:noFill/>
          <a:ln w="44450" cap="rnd">
            <a:solidFill>
              <a:srgbClr val="99FF99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400" b="1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00FF00"/>
                </a:solidFill>
                <a:latin typeface="Britannic Bold" pitchFamily="34" charset="0"/>
              </a:rPr>
              <a:t>Where</a:t>
            </a:r>
            <a:r>
              <a:rPr lang="en-US" altLang="en-US" sz="3800" b="1" dirty="0">
                <a:latin typeface="Britannic Bold" pitchFamily="34" charset="0"/>
              </a:rPr>
              <a:t> to Serve </a:t>
            </a:r>
            <a:br>
              <a:rPr lang="en-US" altLang="en-US" sz="3800" b="1" dirty="0">
                <a:latin typeface="Britannic Bold" pitchFamily="34" charset="0"/>
              </a:rPr>
            </a:br>
            <a:r>
              <a:rPr lang="en-US" altLang="en-US" sz="3800" b="1" dirty="0">
                <a:latin typeface="Britannic Bold" pitchFamily="34" charset="0"/>
              </a:rPr>
              <a:t>Fruits &amp; Veggies ?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057400"/>
            <a:ext cx="8534400" cy="4267200"/>
          </a:xfrm>
        </p:spPr>
        <p:txBody>
          <a:bodyPr/>
          <a:lstStyle/>
          <a:p>
            <a:pPr eaLnBrk="1" hangingPunct="1">
              <a:buClr>
                <a:srgbClr val="33CC33"/>
              </a:buClr>
            </a:pPr>
            <a:r>
              <a:rPr lang="en-US" altLang="en-US" sz="3200" dirty="0"/>
              <a:t>At </a:t>
            </a:r>
            <a:r>
              <a:rPr lang="en-US" altLang="en-US" sz="3200" b="1" dirty="0"/>
              <a:t>discretion of </a:t>
            </a:r>
            <a:r>
              <a:rPr lang="en-US" altLang="en-US" sz="3200" dirty="0"/>
              <a:t>each </a:t>
            </a:r>
            <a:r>
              <a:rPr lang="en-US" altLang="en-US" sz="3200" b="1" dirty="0"/>
              <a:t>school</a:t>
            </a:r>
          </a:p>
          <a:p>
            <a:pPr eaLnBrk="1" hangingPunct="1">
              <a:buClr>
                <a:srgbClr val="33CC33"/>
              </a:buClr>
            </a:pPr>
            <a:endParaRPr lang="en-US" altLang="en-US" sz="2000" dirty="0"/>
          </a:p>
          <a:p>
            <a:pPr eaLnBrk="1" hangingPunct="1">
              <a:buClr>
                <a:srgbClr val="33CC33"/>
              </a:buClr>
            </a:pPr>
            <a:r>
              <a:rPr lang="en-US" altLang="en-US" sz="3200" b="1" dirty="0"/>
              <a:t>Classroom</a:t>
            </a:r>
          </a:p>
          <a:p>
            <a:pPr eaLnBrk="1" hangingPunct="1">
              <a:buClr>
                <a:srgbClr val="33CC33"/>
              </a:buClr>
            </a:pPr>
            <a:endParaRPr lang="en-US" altLang="en-US" sz="2000" dirty="0"/>
          </a:p>
          <a:p>
            <a:pPr eaLnBrk="1" hangingPunct="1">
              <a:buClr>
                <a:srgbClr val="33CC33"/>
              </a:buClr>
            </a:pPr>
            <a:r>
              <a:rPr lang="en-US" altLang="en-US" sz="3200" b="1" dirty="0"/>
              <a:t>Cafeteria</a:t>
            </a:r>
          </a:p>
          <a:p>
            <a:pPr eaLnBrk="1" hangingPunct="1">
              <a:buClr>
                <a:srgbClr val="33CC33"/>
              </a:buClr>
            </a:pPr>
            <a:endParaRPr lang="en-US" altLang="en-US" sz="2000" dirty="0"/>
          </a:p>
          <a:p>
            <a:pPr eaLnBrk="1" hangingPunct="1">
              <a:buClr>
                <a:srgbClr val="33CC33"/>
              </a:buClr>
            </a:pPr>
            <a:r>
              <a:rPr lang="en-US" altLang="en-US" sz="3200" b="1" dirty="0"/>
              <a:t>Salad Bar / Portable Cart / Hallway Kiosk </a:t>
            </a:r>
          </a:p>
        </p:txBody>
      </p:sp>
      <p:pic>
        <p:nvPicPr>
          <p:cNvPr id="27652" name="Picture 5" descr="j0400586"/>
          <p:cNvPicPr>
            <a:picLocks noChangeAspect="1" noChangeArrowheads="1"/>
          </p:cNvPicPr>
          <p:nvPr/>
        </p:nvPicPr>
        <p:blipFill>
          <a:blip r:embed="rId3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"/>
            <a:ext cx="1371600" cy="1447800"/>
          </a:xfrm>
          <a:prstGeom prst="rect">
            <a:avLst/>
          </a:prstGeom>
          <a:noFill/>
          <a:ln w="44450" cap="rnd">
            <a:solidFill>
              <a:srgbClr val="FF00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6" descr="j04005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52400"/>
            <a:ext cx="1219200" cy="1447800"/>
          </a:xfrm>
          <a:prstGeom prst="rect">
            <a:avLst/>
          </a:prstGeom>
          <a:noFill/>
          <a:ln w="44450" cap="rnd">
            <a:solidFill>
              <a:srgbClr val="99FF99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77813"/>
            <a:ext cx="7924800" cy="1143000"/>
          </a:xfrm>
        </p:spPr>
        <p:txBody>
          <a:bodyPr/>
          <a:lstStyle/>
          <a:p>
            <a:pPr algn="ctr" eaLnBrk="1" hangingPunct="1"/>
            <a:r>
              <a:rPr lang="en-US" altLang="en-US" sz="4400" b="1" dirty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  <a:latin typeface="Britannic Bold" pitchFamily="34" charset="0"/>
              </a:rPr>
              <a:t>Where</a:t>
            </a:r>
            <a:r>
              <a:rPr lang="en-US" altLang="en-US" sz="3800" b="1" dirty="0">
                <a:latin typeface="Britannic Bold" pitchFamily="34" charset="0"/>
              </a:rPr>
              <a:t> to Serve </a:t>
            </a:r>
            <a:br>
              <a:rPr lang="en-US" altLang="en-US" sz="3800" b="1" dirty="0">
                <a:latin typeface="Britannic Bold" pitchFamily="34" charset="0"/>
              </a:rPr>
            </a:br>
            <a:r>
              <a:rPr lang="en-US" altLang="en-US" sz="3800" b="1" dirty="0">
                <a:latin typeface="Britannic Bold" pitchFamily="34" charset="0"/>
              </a:rPr>
              <a:t>Fruits &amp; Veggies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8001000" cy="4267200"/>
          </a:xfrm>
        </p:spPr>
        <p:txBody>
          <a:bodyPr/>
          <a:lstStyle/>
          <a:p>
            <a:pPr eaLnBrk="1" hangingPunct="1">
              <a:buClr>
                <a:srgbClr val="33CC33"/>
              </a:buClr>
              <a:defRPr/>
            </a:pPr>
            <a:endParaRPr lang="en-US" sz="2000" dirty="0"/>
          </a:p>
          <a:p>
            <a:pPr eaLnBrk="1" hangingPunct="1">
              <a:buClr>
                <a:srgbClr val="33CC33"/>
              </a:buClr>
              <a:defRPr/>
            </a:pPr>
            <a:endParaRPr lang="en-US" dirty="0"/>
          </a:p>
          <a:p>
            <a:pPr eaLnBrk="1" hangingPunct="1">
              <a:buClr>
                <a:srgbClr val="33CC33"/>
              </a:buClr>
              <a:defRPr/>
            </a:pPr>
            <a:endParaRPr lang="en-US" dirty="0"/>
          </a:p>
          <a:p>
            <a:pPr eaLnBrk="1" hangingPunct="1">
              <a:buClr>
                <a:srgbClr val="33CC33"/>
              </a:buClr>
              <a:defRPr/>
            </a:pPr>
            <a:endParaRPr lang="en-US" dirty="0"/>
          </a:p>
          <a:p>
            <a:pPr eaLnBrk="1" hangingPunct="1">
              <a:buClr>
                <a:srgbClr val="33CC33"/>
              </a:buClr>
              <a:defRPr/>
            </a:pPr>
            <a:endParaRPr lang="en-US" dirty="0"/>
          </a:p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r>
              <a:rPr lang="en-US" dirty="0"/>
              <a:t> </a:t>
            </a:r>
          </a:p>
        </p:txBody>
      </p:sp>
      <p:pic>
        <p:nvPicPr>
          <p:cNvPr id="2867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35125"/>
            <a:ext cx="4552950" cy="4918075"/>
          </a:xfrm>
          <a:prstGeom prst="rect">
            <a:avLst/>
          </a:prstGeom>
          <a:noFill/>
          <a:ln w="50800">
            <a:solidFill>
              <a:srgbClr val="66FF33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792" y="1730257"/>
            <a:ext cx="3617208" cy="4822943"/>
          </a:xfrm>
          <a:prstGeom prst="rect">
            <a:avLst/>
          </a:prstGeom>
          <a:ln w="53975">
            <a:solidFill>
              <a:srgbClr val="FF0000"/>
            </a:solidFill>
            <a:prstDash val="sysDot"/>
          </a:ln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924800" cy="1143000"/>
          </a:xfrm>
        </p:spPr>
        <p:txBody>
          <a:bodyPr/>
          <a:lstStyle/>
          <a:p>
            <a:pPr algn="ctr" eaLnBrk="1" hangingPunct="1"/>
            <a:r>
              <a:rPr lang="en-US" altLang="en-US" sz="4400" b="1" dirty="0">
                <a:ln>
                  <a:solidFill>
                    <a:schemeClr val="tx1"/>
                  </a:solidFill>
                </a:ln>
                <a:solidFill>
                  <a:srgbClr val="FF9933"/>
                </a:solidFill>
                <a:latin typeface="Berlin Sans FB Demi" pitchFamily="34" charset="0"/>
              </a:rPr>
              <a:t>How</a:t>
            </a:r>
            <a:r>
              <a:rPr lang="en-US" altLang="en-US" sz="3800" b="1" dirty="0">
                <a:solidFill>
                  <a:schemeClr val="tx1"/>
                </a:solidFill>
                <a:latin typeface="Berlin Sans FB Demi" pitchFamily="34" charset="0"/>
              </a:rPr>
              <a:t> to Distribute </a:t>
            </a:r>
            <a:br>
              <a:rPr lang="en-US" altLang="en-US" sz="3800" b="1" dirty="0">
                <a:solidFill>
                  <a:schemeClr val="tx1"/>
                </a:solidFill>
                <a:latin typeface="Berlin Sans FB Demi" pitchFamily="34" charset="0"/>
              </a:rPr>
            </a:br>
            <a:r>
              <a:rPr lang="en-US" altLang="en-US" sz="3800" b="1" dirty="0">
                <a:solidFill>
                  <a:schemeClr val="tx1"/>
                </a:solidFill>
                <a:latin typeface="Berlin Sans FB Demi" pitchFamily="34" charset="0"/>
              </a:rPr>
              <a:t>Fruits &amp; Veggies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8001000" cy="4267200"/>
          </a:xfrm>
        </p:spPr>
        <p:txBody>
          <a:bodyPr/>
          <a:lstStyle/>
          <a:p>
            <a:pPr eaLnBrk="1" hangingPunct="1">
              <a:buClr>
                <a:srgbClr val="33CC33"/>
              </a:buClr>
              <a:defRPr/>
            </a:pPr>
            <a:endParaRPr lang="en-US" sz="2000" dirty="0"/>
          </a:p>
          <a:p>
            <a:pPr eaLnBrk="1" hangingPunct="1">
              <a:buClr>
                <a:srgbClr val="33CC33"/>
              </a:buClr>
              <a:defRPr/>
            </a:pPr>
            <a:endParaRPr lang="en-US" dirty="0"/>
          </a:p>
          <a:p>
            <a:pPr eaLnBrk="1" hangingPunct="1">
              <a:buClr>
                <a:srgbClr val="33CC33"/>
              </a:buClr>
              <a:defRPr/>
            </a:pPr>
            <a:endParaRPr lang="en-US" dirty="0"/>
          </a:p>
          <a:p>
            <a:pPr eaLnBrk="1" hangingPunct="1">
              <a:buClr>
                <a:srgbClr val="33CC33"/>
              </a:buClr>
              <a:defRPr/>
            </a:pPr>
            <a:endParaRPr lang="en-US" dirty="0"/>
          </a:p>
          <a:p>
            <a:pPr eaLnBrk="1" hangingPunct="1">
              <a:buClr>
                <a:srgbClr val="33CC33"/>
              </a:buClr>
              <a:defRPr/>
            </a:pPr>
            <a:endParaRPr lang="en-US" dirty="0"/>
          </a:p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r>
              <a:rPr lang="en-US" dirty="0"/>
              <a:t> </a:t>
            </a:r>
          </a:p>
        </p:txBody>
      </p:sp>
      <p:pic>
        <p:nvPicPr>
          <p:cNvPr id="2867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36700"/>
            <a:ext cx="2667000" cy="2133600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19600"/>
            <a:ext cx="2514600" cy="2286000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4343400"/>
            <a:ext cx="2311400" cy="2387600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4292600"/>
            <a:ext cx="2540000" cy="2540000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536700"/>
            <a:ext cx="2540000" cy="2540000"/>
          </a:xfrm>
          <a:prstGeom prst="rect">
            <a:avLst/>
          </a:prstGeom>
          <a:noFill/>
          <a:ln w="38100">
            <a:solidFill>
              <a:srgbClr val="66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1536700"/>
            <a:ext cx="2311400" cy="2133600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52131240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924800" cy="1143000"/>
          </a:xfrm>
        </p:spPr>
        <p:txBody>
          <a:bodyPr/>
          <a:lstStyle/>
          <a:p>
            <a:pPr algn="ctr" eaLnBrk="1" hangingPunct="1"/>
            <a:r>
              <a:rPr lang="en-US" altLang="en-US" sz="4400" b="1" dirty="0">
                <a:ln>
                  <a:solidFill>
                    <a:schemeClr val="tx1"/>
                  </a:solidFill>
                </a:ln>
                <a:solidFill>
                  <a:srgbClr val="FF9933"/>
                </a:solidFill>
                <a:latin typeface="Berlin Sans FB Demi" pitchFamily="34" charset="0"/>
              </a:rPr>
              <a:t>How</a:t>
            </a:r>
            <a:r>
              <a:rPr lang="en-US" altLang="en-US" sz="3800" b="1" dirty="0">
                <a:solidFill>
                  <a:schemeClr val="tx1"/>
                </a:solidFill>
                <a:latin typeface="Berlin Sans FB Demi" pitchFamily="34" charset="0"/>
              </a:rPr>
              <a:t> to Distribute </a:t>
            </a:r>
            <a:br>
              <a:rPr lang="en-US" altLang="en-US" sz="3800" b="1" dirty="0">
                <a:solidFill>
                  <a:schemeClr val="tx1"/>
                </a:solidFill>
                <a:latin typeface="Berlin Sans FB Demi" pitchFamily="34" charset="0"/>
              </a:rPr>
            </a:br>
            <a:r>
              <a:rPr lang="en-US" altLang="en-US" sz="3800" b="1" dirty="0">
                <a:solidFill>
                  <a:schemeClr val="tx1"/>
                </a:solidFill>
                <a:latin typeface="Berlin Sans FB Demi" pitchFamily="34" charset="0"/>
              </a:rPr>
              <a:t>Fruits &amp; Veggies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8001000" cy="4267200"/>
          </a:xfrm>
        </p:spPr>
        <p:txBody>
          <a:bodyPr/>
          <a:lstStyle/>
          <a:p>
            <a:pPr eaLnBrk="1" hangingPunct="1">
              <a:buClr>
                <a:srgbClr val="33CC33"/>
              </a:buClr>
              <a:defRPr/>
            </a:pPr>
            <a:endParaRPr lang="en-US" sz="2000" dirty="0"/>
          </a:p>
          <a:p>
            <a:pPr eaLnBrk="1" hangingPunct="1">
              <a:buClr>
                <a:srgbClr val="33CC33"/>
              </a:buClr>
              <a:defRPr/>
            </a:pPr>
            <a:endParaRPr lang="en-US" dirty="0"/>
          </a:p>
          <a:p>
            <a:pPr eaLnBrk="1" hangingPunct="1">
              <a:buClr>
                <a:srgbClr val="33CC33"/>
              </a:buClr>
              <a:defRPr/>
            </a:pPr>
            <a:endParaRPr lang="en-US" dirty="0"/>
          </a:p>
          <a:p>
            <a:pPr eaLnBrk="1" hangingPunct="1">
              <a:buClr>
                <a:srgbClr val="33CC33"/>
              </a:buClr>
              <a:defRPr/>
            </a:pPr>
            <a:endParaRPr lang="en-US" dirty="0"/>
          </a:p>
          <a:p>
            <a:pPr eaLnBrk="1" hangingPunct="1">
              <a:buClr>
                <a:srgbClr val="33CC33"/>
              </a:buClr>
              <a:defRPr/>
            </a:pPr>
            <a:endParaRPr lang="en-US" dirty="0"/>
          </a:p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r>
              <a:rPr lang="en-US" dirty="0"/>
              <a:t> </a:t>
            </a:r>
          </a:p>
        </p:txBody>
      </p:sp>
      <p:pic>
        <p:nvPicPr>
          <p:cNvPr id="2050" name="Picture 2" descr="F:\2017-18 FFVP\FFVP Pics\LB distrib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6096000" cy="4581525"/>
          </a:xfrm>
          <a:prstGeom prst="rect">
            <a:avLst/>
          </a:prstGeom>
          <a:noFill/>
          <a:effectLst>
            <a:glow rad="203200">
              <a:schemeClr val="bg2">
                <a:lumMod val="75000"/>
                <a:lumOff val="2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171843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92480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?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Who 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Can Distribute ?</a:t>
            </a:r>
            <a:br>
              <a:rPr lang="en-US" sz="4400" b="1" dirty="0">
                <a:solidFill>
                  <a:schemeClr val="tx1"/>
                </a:solidFill>
                <a:latin typeface="Berlin Sans FB Demi" pitchFamily="34" charset="0"/>
              </a:rPr>
            </a:br>
            <a:endParaRPr lang="en-US" sz="4400" b="1" dirty="0">
              <a:solidFill>
                <a:schemeClr val="tx1"/>
              </a:solidFill>
              <a:latin typeface="Berlin Sans FB Demi" pitchFamily="34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32000"/>
            <a:ext cx="8001000" cy="4267200"/>
          </a:xfrm>
        </p:spPr>
        <p:txBody>
          <a:bodyPr/>
          <a:lstStyle/>
          <a:p>
            <a:pPr eaLnBrk="1" hangingPunct="1">
              <a:buClr>
                <a:srgbClr val="33CC33"/>
              </a:buClr>
            </a:pPr>
            <a:endParaRPr lang="en-US" altLang="en-US" sz="2000"/>
          </a:p>
          <a:p>
            <a:pPr eaLnBrk="1" hangingPunct="1">
              <a:buClr>
                <a:srgbClr val="33CC33"/>
              </a:buClr>
            </a:pPr>
            <a:endParaRPr lang="en-US" altLang="en-US"/>
          </a:p>
          <a:p>
            <a:pPr eaLnBrk="1" hangingPunct="1">
              <a:buClr>
                <a:srgbClr val="33CC33"/>
              </a:buClr>
            </a:pPr>
            <a:endParaRPr lang="en-US" altLang="en-US"/>
          </a:p>
          <a:p>
            <a:pPr eaLnBrk="1" hangingPunct="1">
              <a:buClr>
                <a:srgbClr val="33CC33"/>
              </a:buClr>
            </a:pPr>
            <a:endParaRPr lang="en-US" altLang="en-US"/>
          </a:p>
        </p:txBody>
      </p:sp>
      <p:pic>
        <p:nvPicPr>
          <p:cNvPr id="3072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49400"/>
            <a:ext cx="3429000" cy="2336800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3429000" cy="2387600"/>
          </a:xfrm>
          <a:prstGeom prst="rect">
            <a:avLst/>
          </a:prstGeom>
          <a:noFill/>
          <a:ln w="57150">
            <a:solidFill>
              <a:srgbClr val="CC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4292600"/>
            <a:ext cx="3251200" cy="2438400"/>
          </a:xfrm>
          <a:prstGeom prst="rect">
            <a:avLst/>
          </a:prstGeom>
          <a:noFill/>
          <a:ln w="57150">
            <a:solidFill>
              <a:srgbClr val="CC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7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4000"/>
            <a:ext cx="3308350" cy="2362200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90600" y="1078468"/>
            <a:ext cx="16764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33CC33"/>
              </a:buClr>
              <a:defRPr/>
            </a:pPr>
            <a:r>
              <a:rPr lang="en-US" b="1" dirty="0">
                <a:ln>
                  <a:solidFill>
                    <a:srgbClr val="00CC00"/>
                  </a:solidFill>
                </a:ln>
                <a:cs typeface="+mn-cs"/>
              </a:rPr>
              <a:t>STUDENTS!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26200" y="1041400"/>
            <a:ext cx="16764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33CC33"/>
              </a:buClr>
              <a:defRPr/>
            </a:pPr>
            <a:r>
              <a:rPr lang="en-US" b="1" dirty="0">
                <a:ln>
                  <a:solidFill>
                    <a:srgbClr val="FF0000"/>
                  </a:solidFill>
                </a:ln>
                <a:cs typeface="+mn-cs"/>
              </a:rPr>
              <a:t>CAFETERIA</a:t>
            </a:r>
            <a:r>
              <a:rPr lang="en-US" b="1" dirty="0">
                <a:cs typeface="+mn-cs"/>
              </a:rPr>
              <a:t>!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57250" y="3923268"/>
            <a:ext cx="21717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33CC33"/>
              </a:buClr>
              <a:defRPr/>
            </a:pPr>
            <a:r>
              <a:rPr lang="en-US" b="1" dirty="0"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  <a:cs typeface="+mn-cs"/>
              </a:rPr>
              <a:t>SELF SERVE</a:t>
            </a:r>
            <a:r>
              <a:rPr lang="en-US" b="1" dirty="0">
                <a:cs typeface="+mn-cs"/>
              </a:rPr>
              <a:t>!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53200" y="3885168"/>
            <a:ext cx="16764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33CC33"/>
              </a:buClr>
              <a:defRPr/>
            </a:pPr>
            <a:r>
              <a:rPr lang="en-US" b="1" dirty="0">
                <a:ln>
                  <a:solidFill>
                    <a:srgbClr val="00FFFF"/>
                  </a:solidFill>
                </a:ln>
                <a:cs typeface="+mn-cs"/>
              </a:rPr>
              <a:t>PARENTS!</a:t>
            </a: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556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44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Britannic Bold" pitchFamily="34" charset="0"/>
              </a:rPr>
              <a:t>Frequency </a:t>
            </a:r>
            <a:r>
              <a:rPr lang="en-US" altLang="en-US" b="1" dirty="0">
                <a:latin typeface="Britannic Bold" pitchFamily="34" charset="0"/>
              </a:rPr>
              <a:t>of Service ?	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05000"/>
            <a:ext cx="8001000" cy="4530725"/>
          </a:xfrm>
        </p:spPr>
        <p:txBody>
          <a:bodyPr/>
          <a:lstStyle/>
          <a:p>
            <a:pPr eaLnBrk="1" hangingPunct="1">
              <a:buClr>
                <a:srgbClr val="33CC33"/>
              </a:buClr>
            </a:pPr>
            <a:r>
              <a:rPr lang="en-US" altLang="en-US" b="1" dirty="0"/>
              <a:t>Local decision </a:t>
            </a:r>
            <a:r>
              <a:rPr lang="en-US" altLang="en-US" dirty="0"/>
              <a:t>as to </a:t>
            </a:r>
            <a:r>
              <a:rPr lang="en-US" altLang="en-US" b="1" dirty="0"/>
              <a:t>how often </a:t>
            </a:r>
            <a:r>
              <a:rPr lang="en-US" altLang="en-US" dirty="0"/>
              <a:t>to serve fruits &amp; vegetables</a:t>
            </a:r>
          </a:p>
          <a:p>
            <a:pPr eaLnBrk="1" hangingPunct="1">
              <a:buClr>
                <a:srgbClr val="33CC33"/>
              </a:buClr>
            </a:pPr>
            <a:endParaRPr lang="en-US" altLang="en-US" sz="2000" dirty="0"/>
          </a:p>
          <a:p>
            <a:pPr eaLnBrk="1" hangingPunct="1">
              <a:buClr>
                <a:srgbClr val="33CC33"/>
              </a:buClr>
            </a:pPr>
            <a:r>
              <a:rPr lang="en-US" altLang="en-US" dirty="0"/>
              <a:t>Per serving costs &amp; amount of funding --- drives decision</a:t>
            </a:r>
          </a:p>
          <a:p>
            <a:pPr eaLnBrk="1" hangingPunct="1">
              <a:buClr>
                <a:srgbClr val="33CC33"/>
              </a:buClr>
            </a:pPr>
            <a:endParaRPr lang="en-US" altLang="en-US" sz="2000" dirty="0"/>
          </a:p>
          <a:p>
            <a:pPr eaLnBrk="1" hangingPunct="1">
              <a:buClr>
                <a:srgbClr val="33CC33"/>
              </a:buClr>
            </a:pPr>
            <a:r>
              <a:rPr lang="en-US" altLang="en-US" dirty="0"/>
              <a:t>Important --- </a:t>
            </a:r>
            <a:r>
              <a:rPr lang="en-US" altLang="en-US" b="1" dirty="0"/>
              <a:t>Plan and Budget Funds </a:t>
            </a:r>
          </a:p>
          <a:p>
            <a:pPr eaLnBrk="1" hangingPunct="1">
              <a:buClr>
                <a:srgbClr val="33CC33"/>
              </a:buClr>
              <a:buFont typeface="Wingdings" pitchFamily="2" charset="2"/>
              <a:buNone/>
            </a:pPr>
            <a:r>
              <a:rPr lang="en-US" altLang="en-US" dirty="0"/>
              <a:t>    </a:t>
            </a:r>
            <a:r>
              <a:rPr lang="en-US" altLang="en-US" i="1" dirty="0"/>
              <a:t>(base on estimated costs)</a:t>
            </a:r>
          </a:p>
          <a:p>
            <a:pPr eaLnBrk="1" hangingPunct="1">
              <a:buClr>
                <a:srgbClr val="33CC33"/>
              </a:buClr>
              <a:buFont typeface="Wingdings" pitchFamily="2" charset="2"/>
              <a:buNone/>
            </a:pPr>
            <a:endParaRPr lang="en-US" altLang="en-US" sz="1200" i="1" dirty="0"/>
          </a:p>
        </p:txBody>
      </p:sp>
      <p:pic>
        <p:nvPicPr>
          <p:cNvPr id="31748" name="Picture 4" descr="j031817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2514600"/>
            <a:ext cx="1371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 descr="j04005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7788"/>
            <a:ext cx="1371600" cy="1447800"/>
          </a:xfrm>
          <a:prstGeom prst="rect">
            <a:avLst/>
          </a:prstGeom>
          <a:noFill/>
          <a:ln w="44450" cap="rnd">
            <a:solidFill>
              <a:srgbClr val="99FF99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5" descr="j0400586"/>
          <p:cNvPicPr>
            <a:picLocks noChangeAspect="1" noChangeArrowheads="1"/>
          </p:cNvPicPr>
          <p:nvPr/>
        </p:nvPicPr>
        <p:blipFill>
          <a:blip r:embed="rId5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77788"/>
            <a:ext cx="1371600" cy="1447800"/>
          </a:xfrm>
          <a:prstGeom prst="rect">
            <a:avLst/>
          </a:prstGeom>
          <a:noFill/>
          <a:ln w="44450" cap="rnd">
            <a:solidFill>
              <a:srgbClr val="FF00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550987"/>
          </a:xfrm>
        </p:spPr>
        <p:txBody>
          <a:bodyPr/>
          <a:lstStyle/>
          <a:p>
            <a:pPr algn="ctr" eaLnBrk="1" hangingPunct="1"/>
            <a:r>
              <a:rPr lang="en-US" altLang="en-US" sz="48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Britannic Bold" pitchFamily="34" charset="0"/>
              </a:rPr>
              <a:t>Frequency</a:t>
            </a:r>
            <a:r>
              <a:rPr lang="en-US" altLang="en-US" b="1" dirty="0">
                <a:latin typeface="Britannic Bold" pitchFamily="34" charset="0"/>
              </a:rPr>
              <a:t> </a:t>
            </a:r>
            <a:br>
              <a:rPr lang="en-US" altLang="en-US" b="1" dirty="0">
                <a:latin typeface="Britannic Bold" pitchFamily="34" charset="0"/>
              </a:rPr>
            </a:br>
            <a:r>
              <a:rPr lang="en-US" altLang="en-US" b="1" dirty="0">
                <a:latin typeface="Britannic Bold" pitchFamily="34" charset="0"/>
              </a:rPr>
              <a:t>&amp; </a:t>
            </a:r>
            <a:br>
              <a:rPr lang="en-US" altLang="en-US" b="1" dirty="0">
                <a:latin typeface="Britannic Bold" pitchFamily="34" charset="0"/>
              </a:rPr>
            </a:br>
            <a:r>
              <a:rPr lang="en-US" altLang="en-US" b="1" dirty="0">
                <a:latin typeface="Britannic Bold" pitchFamily="34" charset="0"/>
              </a:rPr>
              <a:t>Starting Date ?	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9800"/>
            <a:ext cx="8382000" cy="4073525"/>
          </a:xfrm>
        </p:spPr>
        <p:txBody>
          <a:bodyPr/>
          <a:lstStyle/>
          <a:p>
            <a:pPr eaLnBrk="1" hangingPunct="1">
              <a:buClr>
                <a:srgbClr val="33CC33"/>
              </a:buClr>
              <a:buFont typeface="Wingdings" pitchFamily="2" charset="2"/>
              <a:buNone/>
            </a:pPr>
            <a:endParaRPr lang="en-US" altLang="en-US" sz="1200" i="1" dirty="0"/>
          </a:p>
          <a:p>
            <a:pPr eaLnBrk="1" hangingPunct="1">
              <a:buClr>
                <a:srgbClr val="33CC33"/>
              </a:buClr>
            </a:pPr>
            <a:r>
              <a:rPr lang="en-US" altLang="en-US" sz="3200" b="1" i="1" dirty="0"/>
              <a:t>MUST BE Minimum of </a:t>
            </a:r>
            <a:r>
              <a:rPr lang="en-US" altLang="en-US" sz="3200" b="1" i="1" u="sng" dirty="0"/>
              <a:t>2 Days</a:t>
            </a:r>
            <a:r>
              <a:rPr lang="en-US" altLang="en-US" sz="3200" b="1" i="1" dirty="0"/>
              <a:t> Per Week!</a:t>
            </a:r>
          </a:p>
          <a:p>
            <a:pPr eaLnBrk="1" hangingPunct="1">
              <a:buClr>
                <a:srgbClr val="33CC33"/>
              </a:buClr>
            </a:pPr>
            <a:endParaRPr lang="en-US" altLang="en-US" b="1" i="1" dirty="0"/>
          </a:p>
          <a:p>
            <a:pPr algn="ctr" eaLnBrk="1" hangingPunct="1">
              <a:buClr>
                <a:srgbClr val="33CC33"/>
              </a:buClr>
            </a:pPr>
            <a:r>
              <a:rPr lang="en-US" altLang="en-US" sz="3200" b="1" i="1" dirty="0"/>
              <a:t>2017-2018 Schools </a:t>
            </a:r>
          </a:p>
          <a:p>
            <a:pPr marL="0" indent="0" algn="ctr" eaLnBrk="1" hangingPunct="1">
              <a:buClr>
                <a:srgbClr val="33CC33"/>
              </a:buClr>
              <a:buNone/>
            </a:pPr>
            <a:r>
              <a:rPr lang="en-US" altLang="en-US" sz="3200" b="1" i="1" u="sng" dirty="0"/>
              <a:t>START in SEPTEMBER </a:t>
            </a:r>
            <a:r>
              <a:rPr lang="en-US" altLang="en-US" sz="3200" b="1" i="1" dirty="0"/>
              <a:t>---- </a:t>
            </a:r>
          </a:p>
          <a:p>
            <a:pPr marL="0" indent="0" algn="ctr" eaLnBrk="1" hangingPunct="1">
              <a:buClr>
                <a:srgbClr val="33CC33"/>
              </a:buClr>
              <a:buNone/>
            </a:pPr>
            <a:r>
              <a:rPr lang="en-US" altLang="en-US" sz="3200" b="1" i="1" dirty="0"/>
              <a:t>Or ELIMINATED!</a:t>
            </a:r>
          </a:p>
          <a:p>
            <a:pPr algn="ctr" eaLnBrk="1" hangingPunct="1">
              <a:buClr>
                <a:srgbClr val="33CC33"/>
              </a:buClr>
            </a:pPr>
            <a:endParaRPr lang="en-US" altLang="en-US" b="1" i="1" dirty="0"/>
          </a:p>
          <a:p>
            <a:pPr algn="ctr" eaLnBrk="1" hangingPunct="1">
              <a:buClr>
                <a:srgbClr val="33CC33"/>
              </a:buClr>
            </a:pPr>
            <a:r>
              <a:rPr lang="en-US" altLang="en-US" sz="3200" b="1" i="1" dirty="0"/>
              <a:t>NEW Schools Start in </a:t>
            </a:r>
            <a:r>
              <a:rPr lang="en-US" altLang="en-US" sz="3200" b="1" i="1" dirty="0">
                <a:latin typeface="Arial Black" panose="020B0A04020102020204" pitchFamily="34" charset="0"/>
              </a:rPr>
              <a:t>OCTOBER</a:t>
            </a:r>
          </a:p>
        </p:txBody>
      </p:sp>
      <p:pic>
        <p:nvPicPr>
          <p:cNvPr id="32772" name="Picture 6" descr="j04005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0800"/>
            <a:ext cx="1371600" cy="1447800"/>
          </a:xfrm>
          <a:prstGeom prst="rect">
            <a:avLst/>
          </a:prstGeom>
          <a:noFill/>
          <a:ln w="44450" cap="rnd">
            <a:solidFill>
              <a:srgbClr val="99FF99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j0400586"/>
          <p:cNvPicPr>
            <a:picLocks noChangeAspect="1" noChangeArrowheads="1"/>
          </p:cNvPicPr>
          <p:nvPr/>
        </p:nvPicPr>
        <p:blipFill>
          <a:blip r:embed="rId4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0800"/>
            <a:ext cx="1371600" cy="1447800"/>
          </a:xfrm>
          <a:prstGeom prst="rect">
            <a:avLst/>
          </a:prstGeom>
          <a:noFill/>
          <a:ln w="44450" cap="rnd">
            <a:solidFill>
              <a:srgbClr val="FF00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15913"/>
            <a:ext cx="8013700" cy="1143000"/>
          </a:xfrm>
        </p:spPr>
        <p:txBody>
          <a:bodyPr/>
          <a:lstStyle/>
          <a:p>
            <a:pPr algn="ctr" eaLnBrk="1" hangingPunct="1"/>
            <a:r>
              <a:rPr lang="en-US" altLang="en-US" sz="6600" b="1" dirty="0">
                <a:latin typeface="Britannic Bold" pitchFamily="34" charset="0"/>
              </a:rPr>
              <a:t>FFVP BANNER!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382000" cy="4953000"/>
          </a:xfrm>
          <a:ln>
            <a:solidFill>
              <a:schemeClr val="bg2"/>
            </a:solidFill>
          </a:ln>
        </p:spPr>
        <p:txBody>
          <a:bodyPr/>
          <a:lstStyle/>
          <a:p>
            <a:pPr marL="457200" lvl="1" indent="0" eaLnBrk="1" hangingPunct="1">
              <a:buClr>
                <a:srgbClr val="FF9999"/>
              </a:buClr>
              <a:buFont typeface="Wingdings" pitchFamily="2" charset="2"/>
              <a:buNone/>
              <a:defRPr/>
            </a:pPr>
            <a:endParaRPr lang="en-US" sz="1000" dirty="0"/>
          </a:p>
        </p:txBody>
      </p:sp>
      <p:pic>
        <p:nvPicPr>
          <p:cNvPr id="2" name="Picture 2" descr="C:\Users\agmceli\AppData\Local\Microsoft\Windows\Temporary Internet Files\Content.IE5\RP1XD9D3\fireworks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299"/>
            <a:ext cx="1854979" cy="185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gmceli\AppData\Local\Microsoft\Windows\Temporary Internet Files\Content.IE5\RP1XD9D3\fireworks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14299"/>
            <a:ext cx="1854979" cy="185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:\FFVP Ap 2016-17\FFVP Banner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379" y="1932134"/>
            <a:ext cx="5536421" cy="4152316"/>
          </a:xfrm>
          <a:prstGeom prst="rect">
            <a:avLst/>
          </a:prstGeom>
          <a:noFill/>
          <a:ln w="63500">
            <a:solidFill>
              <a:srgbClr val="00FF00"/>
            </a:solidFill>
          </a:ln>
          <a:effectLst>
            <a:glow rad="254000">
              <a:srgbClr val="CC00CC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7395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550987"/>
          </a:xfrm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7200" b="1" dirty="0">
                <a:latin typeface="Britannic Bold" pitchFamily="34" charset="0"/>
              </a:rPr>
              <a:t> </a:t>
            </a:r>
            <a:r>
              <a:rPr lang="en-US" altLang="en-US" sz="7200" b="1" dirty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WASTE!</a:t>
            </a:r>
            <a:r>
              <a:rPr lang="en-US" altLang="en-US" sz="7200" b="1" dirty="0">
                <a:latin typeface="Britannic Bold" pitchFamily="34" charset="0"/>
              </a:rPr>
              <a:t>	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84388"/>
            <a:ext cx="8382000" cy="4073525"/>
          </a:xfrm>
        </p:spPr>
        <p:txBody>
          <a:bodyPr/>
          <a:lstStyle/>
          <a:p>
            <a:pPr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altLang="en-US" sz="1200" i="1" dirty="0"/>
          </a:p>
          <a:p>
            <a:pPr eaLnBrk="1" hangingPunct="1">
              <a:buClr>
                <a:srgbClr val="33CC33"/>
              </a:buClr>
              <a:defRPr/>
            </a:pPr>
            <a:r>
              <a:rPr lang="en-US" altLang="en-US" sz="3200" b="1" dirty="0"/>
              <a:t>Have a Plan!</a:t>
            </a:r>
          </a:p>
          <a:p>
            <a:pPr eaLnBrk="1" hangingPunct="1">
              <a:buClr>
                <a:srgbClr val="33CC33"/>
              </a:buClr>
              <a:defRPr/>
            </a:pPr>
            <a:endParaRPr lang="en-US" altLang="en-US" sz="1200" b="1" dirty="0"/>
          </a:p>
          <a:p>
            <a:pPr eaLnBrk="1" hangingPunct="1">
              <a:buClr>
                <a:srgbClr val="33CC33"/>
              </a:buClr>
              <a:defRPr/>
            </a:pPr>
            <a:r>
              <a:rPr lang="en-US" altLang="en-US" sz="3200" b="1" dirty="0"/>
              <a:t>Let Students Eat Extras</a:t>
            </a:r>
          </a:p>
          <a:p>
            <a:pPr eaLnBrk="1" hangingPunct="1">
              <a:buClr>
                <a:srgbClr val="33CC33"/>
              </a:buClr>
              <a:defRPr/>
            </a:pPr>
            <a:endParaRPr lang="en-US" altLang="en-US" sz="1200" b="1" dirty="0"/>
          </a:p>
          <a:p>
            <a:pPr eaLnBrk="1" hangingPunct="1">
              <a:buClr>
                <a:srgbClr val="33CC33"/>
              </a:buClr>
              <a:defRPr/>
            </a:pPr>
            <a:r>
              <a:rPr lang="en-US" altLang="en-US" sz="3200" b="1" dirty="0"/>
              <a:t>Send to Nurse’s Office</a:t>
            </a:r>
          </a:p>
          <a:p>
            <a:pPr eaLnBrk="1" hangingPunct="1">
              <a:buClr>
                <a:srgbClr val="33CC33"/>
              </a:buClr>
              <a:defRPr/>
            </a:pPr>
            <a:endParaRPr lang="en-US" altLang="en-US" sz="1200" b="1" dirty="0"/>
          </a:p>
          <a:p>
            <a:pPr eaLnBrk="1" hangingPunct="1">
              <a:buClr>
                <a:srgbClr val="33CC33"/>
              </a:buClr>
              <a:defRPr/>
            </a:pPr>
            <a:r>
              <a:rPr lang="en-US" altLang="en-US" sz="3200" b="1" dirty="0"/>
              <a:t>Use for Meal Preparation</a:t>
            </a:r>
          </a:p>
          <a:p>
            <a:pPr eaLnBrk="1" hangingPunct="1">
              <a:buClr>
                <a:srgbClr val="33CC33"/>
              </a:buClr>
              <a:defRPr/>
            </a:pPr>
            <a:endParaRPr lang="en-US" altLang="en-US" sz="1200" b="1" dirty="0"/>
          </a:p>
          <a:p>
            <a:pPr eaLnBrk="1" hangingPunct="1">
              <a:buClr>
                <a:srgbClr val="33CC33"/>
              </a:buClr>
              <a:defRPr/>
            </a:pPr>
            <a:r>
              <a:rPr lang="en-US" altLang="en-US" sz="3200" b="1" dirty="0"/>
              <a:t>Send to Soup Kitchen/Food Bank</a:t>
            </a:r>
          </a:p>
          <a:p>
            <a:pPr eaLnBrk="1" hangingPunct="1">
              <a:buClr>
                <a:srgbClr val="33CC33"/>
              </a:buClr>
              <a:defRPr/>
            </a:pPr>
            <a:endParaRPr lang="en-US" altLang="en-US" sz="3200" b="1" i="1" dirty="0"/>
          </a:p>
          <a:p>
            <a:pPr marL="0" indent="0" algn="ctr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altLang="en-US" sz="3200" b="1" i="1" dirty="0"/>
          </a:p>
        </p:txBody>
      </p:sp>
      <p:pic>
        <p:nvPicPr>
          <p:cNvPr id="33796" name="Picture 2" descr="C:\Users\agmceli\AppData\Local\Microsoft\Windows\Temporary Internet Files\Content.IE5\TUILAX73\MC900434451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38" y="50800"/>
            <a:ext cx="1731962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2" descr="C:\Users\agmceli\AppData\Local\Microsoft\Windows\Temporary Internet Files\Content.IE5\TUILAX73\MC900434451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1438"/>
            <a:ext cx="1731963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3" descr="C:\Users\agmceli\AppData\Local\Microsoft\Windows\Temporary Internet Files\Content.IE5\AXOG5KQ8\MC900441323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63" y="26670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Nutrition Education</a:t>
            </a:r>
            <a:r>
              <a:rPr lang="en-US" dirty="0"/>
              <a:t>	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31950"/>
            <a:ext cx="85344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33CC33"/>
              </a:buClr>
              <a:buSzTx/>
              <a:defRPr/>
            </a:pPr>
            <a:r>
              <a:rPr lang="en-US" b="1" dirty="0"/>
              <a:t>Nutrition Ed </a:t>
            </a:r>
            <a:r>
              <a:rPr lang="en-US" dirty="0"/>
              <a:t>&amp; </a:t>
            </a:r>
            <a:r>
              <a:rPr lang="en-US" b="1" dirty="0"/>
              <a:t>Marketing </a:t>
            </a:r>
            <a:r>
              <a:rPr lang="en-US" dirty="0"/>
              <a:t>important for success! </a:t>
            </a:r>
          </a:p>
          <a:p>
            <a:pPr marL="0" indent="0" eaLnBrk="1" hangingPunct="1">
              <a:lnSpc>
                <a:spcPct val="90000"/>
              </a:lnSpc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endParaRPr lang="en-US" sz="1200" dirty="0"/>
          </a:p>
          <a:p>
            <a:pPr lvl="1" eaLnBrk="1" hangingPunct="1">
              <a:lnSpc>
                <a:spcPct val="90000"/>
              </a:lnSpc>
              <a:buClr>
                <a:srgbClr val="FF9999"/>
              </a:buClr>
              <a:buSzTx/>
              <a:defRPr/>
            </a:pPr>
            <a:r>
              <a:rPr lang="en-US" b="1" dirty="0"/>
              <a:t>Partner w/ food service </a:t>
            </a:r>
            <a:r>
              <a:rPr lang="en-US" dirty="0"/>
              <a:t>to coordinate FFVP menu </a:t>
            </a:r>
          </a:p>
          <a:p>
            <a:pPr lvl="1" eaLnBrk="1" hangingPunct="1">
              <a:lnSpc>
                <a:spcPct val="90000"/>
              </a:lnSpc>
              <a:buClr>
                <a:srgbClr val="FF9999"/>
              </a:buClr>
              <a:buSzTx/>
              <a:defRPr/>
            </a:pPr>
            <a:endParaRPr lang="en-US" sz="1200" dirty="0"/>
          </a:p>
          <a:p>
            <a:pPr lvl="1" eaLnBrk="1" hangingPunct="1">
              <a:lnSpc>
                <a:spcPct val="90000"/>
              </a:lnSpc>
              <a:buClr>
                <a:srgbClr val="FF9999"/>
              </a:buClr>
              <a:buSzTx/>
              <a:defRPr/>
            </a:pPr>
            <a:r>
              <a:rPr lang="en-US" dirty="0"/>
              <a:t>Refer to </a:t>
            </a:r>
            <a:r>
              <a:rPr lang="en-US" b="1" dirty="0"/>
              <a:t>resources sheet -- free nutrition material</a:t>
            </a:r>
          </a:p>
          <a:p>
            <a:pPr lvl="1" eaLnBrk="1" hangingPunct="1">
              <a:lnSpc>
                <a:spcPct val="90000"/>
              </a:lnSpc>
              <a:buClr>
                <a:srgbClr val="FF9999"/>
              </a:buClr>
              <a:buSzTx/>
              <a:defRPr/>
            </a:pPr>
            <a:endParaRPr lang="en-US" sz="1200" dirty="0"/>
          </a:p>
          <a:p>
            <a:pPr lvl="1" eaLnBrk="1" hangingPunct="1">
              <a:lnSpc>
                <a:spcPct val="90000"/>
              </a:lnSpc>
              <a:buClr>
                <a:srgbClr val="FF9999"/>
              </a:buClr>
              <a:buSzTx/>
              <a:defRPr/>
            </a:pPr>
            <a:r>
              <a:rPr lang="en-US" dirty="0"/>
              <a:t>Include </a:t>
            </a:r>
            <a:r>
              <a:rPr lang="en-US" b="1" dirty="0"/>
              <a:t>home links --- keep parents in loop</a:t>
            </a:r>
          </a:p>
          <a:p>
            <a:pPr lvl="1" eaLnBrk="1" hangingPunct="1">
              <a:lnSpc>
                <a:spcPct val="90000"/>
              </a:lnSpc>
              <a:buClr>
                <a:srgbClr val="FF9999"/>
              </a:buClr>
              <a:buSzTx/>
              <a:defRPr/>
            </a:pPr>
            <a:endParaRPr lang="en-US" sz="1200" dirty="0"/>
          </a:p>
          <a:p>
            <a:pPr lvl="1" eaLnBrk="1" hangingPunct="1">
              <a:lnSpc>
                <a:spcPct val="90000"/>
              </a:lnSpc>
              <a:buClr>
                <a:srgbClr val="FF9999"/>
              </a:buClr>
              <a:buSzTx/>
              <a:defRPr/>
            </a:pPr>
            <a:r>
              <a:rPr lang="en-US" b="1" dirty="0"/>
              <a:t>Allowable </a:t>
            </a:r>
            <a:r>
              <a:rPr lang="en-US" dirty="0"/>
              <a:t>--- Dry Erase Boards &amp; Bulletin Boards        </a:t>
            </a:r>
          </a:p>
          <a:p>
            <a:pPr marL="457200" lvl="1" indent="0" eaLnBrk="1" hangingPunct="1">
              <a:lnSpc>
                <a:spcPct val="90000"/>
              </a:lnSpc>
              <a:buClr>
                <a:srgbClr val="FF9999"/>
              </a:buClr>
              <a:buSzTx/>
              <a:buNone/>
              <a:defRPr/>
            </a:pPr>
            <a:r>
              <a:rPr lang="en-US" dirty="0"/>
              <a:t>    </a:t>
            </a:r>
            <a:r>
              <a:rPr lang="en-US" i="1" dirty="0"/>
              <a:t>(Reasonable Cost!)</a:t>
            </a:r>
          </a:p>
          <a:p>
            <a:pPr lvl="1" eaLnBrk="1" hangingPunct="1">
              <a:lnSpc>
                <a:spcPct val="90000"/>
              </a:lnSpc>
              <a:buClr>
                <a:srgbClr val="33CC33"/>
              </a:buClr>
              <a:buSzTx/>
              <a:defRPr/>
            </a:pPr>
            <a:endParaRPr lang="en-US" sz="2000" dirty="0"/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buSzTx/>
              <a:defRPr/>
            </a:pPr>
            <a:r>
              <a:rPr lang="en-US" b="1" dirty="0"/>
              <a:t>FFVP funds CANNOT be used for Nutrition Ed.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b="1" dirty="0"/>
          </a:p>
          <a:p>
            <a:pPr lvl="1" eaLnBrk="1" hangingPunct="1">
              <a:lnSpc>
                <a:spcPct val="90000"/>
              </a:lnSpc>
              <a:defRPr/>
            </a:pPr>
            <a:endParaRPr lang="en-US" dirty="0"/>
          </a:p>
        </p:txBody>
      </p:sp>
      <p:pic>
        <p:nvPicPr>
          <p:cNvPr id="34820" name="Picture 5" descr="j04361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52400"/>
            <a:ext cx="19812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6600" b="1" dirty="0">
                <a:ln>
                  <a:solidFill>
                    <a:schemeClr val="bg2"/>
                  </a:solidFill>
                </a:ln>
                <a:solidFill>
                  <a:schemeClr val="tx1"/>
                </a:solidFill>
                <a:latin typeface="Britannic Bold" pitchFamily="34" charset="0"/>
              </a:rPr>
              <a:t>Activities!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6237" y="1493512"/>
            <a:ext cx="8382000" cy="4953000"/>
          </a:xfrm>
          <a:noFill/>
        </p:spPr>
        <p:txBody>
          <a:bodyPr/>
          <a:lstStyle/>
          <a:p>
            <a:pPr marL="0" indent="0" algn="ctr" eaLnBrk="1" hangingPunct="1">
              <a:buClr>
                <a:schemeClr val="bg2"/>
              </a:buClr>
              <a:buNone/>
              <a:defRPr/>
            </a:pPr>
            <a:r>
              <a:rPr lang="en-US" altLang="en-US" sz="10500" dirty="0">
                <a:ln>
                  <a:solidFill>
                    <a:schemeClr val="bg2"/>
                  </a:solidFill>
                </a:ln>
                <a:solidFill>
                  <a:srgbClr val="0000FF"/>
                </a:solidFill>
                <a:effectLst>
                  <a:glow rad="101600">
                    <a:schemeClr val="bg2">
                      <a:lumMod val="50000"/>
                      <a:lumOff val="50000"/>
                    </a:schemeClr>
                  </a:glow>
                </a:effectLst>
                <a:latin typeface="Berlin Sans FB Demi" panose="020E0802020502020306" pitchFamily="34" charset="0"/>
              </a:rPr>
              <a:t>HEADS</a:t>
            </a:r>
            <a:r>
              <a:rPr lang="en-US" altLang="en-US" sz="9600" dirty="0">
                <a:ln>
                  <a:solidFill>
                    <a:schemeClr val="bg2"/>
                  </a:solidFill>
                </a:ln>
                <a:solidFill>
                  <a:srgbClr val="66FF33"/>
                </a:solidFill>
                <a:effectLst>
                  <a:glow rad="101600">
                    <a:srgbClr val="00FF99"/>
                  </a:glow>
                </a:effectLst>
                <a:latin typeface="Berlin Sans FB Demi" panose="020E0802020502020306" pitchFamily="34" charset="0"/>
              </a:rPr>
              <a:t> </a:t>
            </a:r>
          </a:p>
          <a:p>
            <a:pPr marL="0" indent="0" algn="ctr" eaLnBrk="1" hangingPunct="1">
              <a:buClr>
                <a:schemeClr val="bg2"/>
              </a:buClr>
              <a:buNone/>
              <a:defRPr/>
            </a:pPr>
            <a:r>
              <a:rPr lang="en-US" altLang="en-US" sz="8800" dirty="0">
                <a:ln>
                  <a:solidFill>
                    <a:schemeClr val="bg2"/>
                  </a:solidFill>
                </a:ln>
                <a:solidFill>
                  <a:schemeClr val="bg2">
                    <a:lumMod val="50000"/>
                    <a:lumOff val="50000"/>
                  </a:schemeClr>
                </a:solidFill>
                <a:effectLst>
                  <a:glow rad="165100">
                    <a:srgbClr val="00CCFF"/>
                  </a:glow>
                </a:effectLst>
                <a:latin typeface="Berlin Sans FB Demi" panose="020E0802020502020306" pitchFamily="34" charset="0"/>
              </a:rPr>
              <a:t>UP!</a:t>
            </a:r>
          </a:p>
          <a:p>
            <a:pPr marL="0" indent="0" algn="ctr" eaLnBrk="1" hangingPunct="1">
              <a:buClr>
                <a:schemeClr val="bg2"/>
              </a:buClr>
              <a:buNone/>
              <a:defRPr/>
            </a:pPr>
            <a:endParaRPr lang="en-US" altLang="en-US" sz="9600" dirty="0">
              <a:ln>
                <a:solidFill>
                  <a:schemeClr val="bg2"/>
                </a:solidFill>
              </a:ln>
              <a:solidFill>
                <a:schemeClr val="tx2">
                  <a:lumMod val="50000"/>
                  <a:lumOff val="50000"/>
                </a:schemeClr>
              </a:solidFill>
              <a:effectLst>
                <a:glow rad="101600">
                  <a:srgbClr val="9900CC">
                    <a:alpha val="40000"/>
                  </a:srgbClr>
                </a:glow>
              </a:effectLst>
              <a:latin typeface="Berlin Sans FB Demi" panose="020E0802020502020306" pitchFamily="34" charset="0"/>
            </a:endParaRPr>
          </a:p>
          <a:p>
            <a:pPr algn="ctr" eaLnBrk="1" hangingPunct="1">
              <a:buClr>
                <a:srgbClr val="FF6600"/>
              </a:buClr>
              <a:buSzPct val="120000"/>
              <a:buFont typeface="Wingdings" panose="05000000000000000000" pitchFamily="2" charset="2"/>
              <a:buChar char="Ø"/>
              <a:defRPr/>
            </a:pP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anose="04040905080B02020502" pitchFamily="82" charset="0"/>
            </a:endParaRPr>
          </a:p>
        </p:txBody>
      </p:sp>
      <p:pic>
        <p:nvPicPr>
          <p:cNvPr id="1028" name="Picture 4" descr="C:\Users\agmceli\AppData\Local\Microsoft\Windows\Temporary Internet Files\Content.IE5\EVC0OENV\41mSNaGgEjL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7" y="3424237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gmceli\AppData\Local\Microsoft\Windows\Temporary Internet Files\Content.IE5\ENVZSC05\41mSNaGgEjL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7" y="3424237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9813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C:\Users\agmceli\AppData\Local\Microsoft\Windows\Temporary Internet Files\Content.IE5\ENVZSC05\MC900215796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7" y="3424237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gmceli\AppData\Local\Microsoft\Windows\Temporary Internet Files\Content.IE5\IILOZDNJ\MC900215796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7" y="3424237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" y="1"/>
            <a:ext cx="2096069" cy="14837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931" y="1"/>
            <a:ext cx="2096069" cy="148373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5405">
            <a:off x="599393" y="3577656"/>
            <a:ext cx="2196022" cy="2196022"/>
          </a:xfrm>
          <a:prstGeom prst="rect">
            <a:avLst/>
          </a:prstGeom>
          <a:noFill/>
          <a:ln>
            <a:noFill/>
          </a:ln>
          <a:effectLst>
            <a:glow rad="190500">
              <a:schemeClr val="bg2">
                <a:lumMod val="50000"/>
                <a:lumOff val="5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6038">
            <a:off x="6298641" y="3536324"/>
            <a:ext cx="2196022" cy="2196022"/>
          </a:xfrm>
          <a:prstGeom prst="rect">
            <a:avLst/>
          </a:prstGeom>
          <a:noFill/>
          <a:ln>
            <a:noFill/>
          </a:ln>
          <a:effectLst>
            <a:glow rad="190500">
              <a:schemeClr val="bg2">
                <a:lumMod val="50000"/>
                <a:lumOff val="5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3736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5400" b="1">
                <a:solidFill>
                  <a:srgbClr val="9900CC"/>
                </a:solidFill>
              </a:rPr>
              <a:t>Weighing &amp; Measuring</a:t>
            </a:r>
          </a:p>
        </p:txBody>
      </p:sp>
      <p:pic>
        <p:nvPicPr>
          <p:cNvPr id="3379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905000"/>
            <a:ext cx="4267200" cy="2895600"/>
          </a:xfrm>
          <a:ln w="6350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3379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81400"/>
            <a:ext cx="4267200" cy="3124200"/>
          </a:xfrm>
          <a:prstGeom prst="rect">
            <a:avLst/>
          </a:prstGeom>
          <a:noFill/>
          <a:ln w="57150">
            <a:solidFill>
              <a:srgbClr val="CC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297" y="1787409"/>
            <a:ext cx="1497555" cy="133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5" descr="C:\Documents and Settings\cnuser\Local Settings\Temporary Internet Files\Content.IE5\TN4NRLPE\MC900361754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8172">
            <a:off x="1447800" y="5200650"/>
            <a:ext cx="16764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7260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924800" cy="1143000"/>
          </a:xfrm>
        </p:spPr>
        <p:txBody>
          <a:bodyPr/>
          <a:lstStyle/>
          <a:p>
            <a:pPr algn="ctr" eaLnBrk="1" hangingPunct="1"/>
            <a:r>
              <a:rPr lang="en-US" altLang="en-US" sz="5400" b="1" dirty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Britannic Bold" panose="020B0903060703020204" pitchFamily="34" charset="0"/>
              </a:rPr>
              <a:t>EXTRA EFFORTS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29" y="9099"/>
            <a:ext cx="1689620" cy="123766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82" y="4255259"/>
            <a:ext cx="2362201" cy="2438400"/>
          </a:xfrm>
          <a:prstGeom prst="rect">
            <a:avLst/>
          </a:prstGeom>
          <a:ln w="63500">
            <a:solidFill>
              <a:srgbClr val="00FF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274593"/>
            <a:ext cx="2387080" cy="2362200"/>
          </a:xfrm>
          <a:prstGeom prst="rect">
            <a:avLst/>
          </a:prstGeom>
          <a:ln w="63500">
            <a:solidFill>
              <a:srgbClr val="00FF00"/>
            </a:solidFill>
          </a:ln>
        </p:spPr>
      </p:pic>
      <p:pic>
        <p:nvPicPr>
          <p:cNvPr id="5122" name="Picture 2" descr="F:\FFVP Ap 2016-17\Dr S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1628632"/>
            <a:ext cx="3581399" cy="2486167"/>
          </a:xfrm>
          <a:prstGeom prst="rect">
            <a:avLst/>
          </a:prstGeom>
          <a:noFill/>
          <a:ln w="635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FFVP Ap 2016-17\Dr Seus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49105"/>
            <a:ext cx="4112166" cy="2465694"/>
          </a:xfrm>
          <a:prstGeom prst="rect">
            <a:avLst/>
          </a:prstGeom>
          <a:noFill/>
          <a:ln w="635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eft-Right Arrow 7"/>
          <p:cNvSpPr/>
          <p:nvPr/>
        </p:nvSpPr>
        <p:spPr>
          <a:xfrm>
            <a:off x="3389582" y="2397320"/>
            <a:ext cx="2325417" cy="650680"/>
          </a:xfrm>
          <a:prstGeom prst="leftRightArrow">
            <a:avLst/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Dr. Seuss</a:t>
            </a:r>
          </a:p>
        </p:txBody>
      </p:sp>
      <p:sp>
        <p:nvSpPr>
          <p:cNvPr id="18" name="Left-Right Arrow 17"/>
          <p:cNvSpPr/>
          <p:nvPr/>
        </p:nvSpPr>
        <p:spPr>
          <a:xfrm>
            <a:off x="3389581" y="4805012"/>
            <a:ext cx="2325417" cy="1443387"/>
          </a:xfrm>
          <a:prstGeom prst="leftRightArrow">
            <a:avLst/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Market --- Art Class</a:t>
            </a:r>
          </a:p>
        </p:txBody>
      </p:sp>
      <p:pic>
        <p:nvPicPr>
          <p:cNvPr id="19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57270" y="27561"/>
            <a:ext cx="1689620" cy="123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680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39170" y="-228600"/>
            <a:ext cx="7924800" cy="1143000"/>
          </a:xfrm>
        </p:spPr>
        <p:txBody>
          <a:bodyPr/>
          <a:lstStyle/>
          <a:p>
            <a:pPr algn="ctr" eaLnBrk="1" hangingPunct="1"/>
            <a:r>
              <a:rPr lang="en-US" altLang="en-US" sz="5400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Britannic Bold" panose="020B0903060703020204" pitchFamily="34" charset="0"/>
              </a:rPr>
              <a:t>CINCO de MAYO</a:t>
            </a:r>
          </a:p>
        </p:txBody>
      </p:sp>
      <p:pic>
        <p:nvPicPr>
          <p:cNvPr id="7170" name="Picture 2" descr="C:\Users\agathom\AppData\Local\Microsoft\Windows\Temporary Internet Files\Content.IE5\2HOGI233\Untitled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192" y="152400"/>
            <a:ext cx="1207008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gathom\AppData\Local\Microsoft\Windows\Temporary Internet Files\Content.IE5\2HOGI233\Untitled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1207008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2017-18 FFVP\FFVP Pics\#3 Guac 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542" y="859809"/>
            <a:ext cx="2895600" cy="2895600"/>
          </a:xfrm>
          <a:prstGeom prst="rect">
            <a:avLst/>
          </a:prstGeom>
          <a:noFill/>
          <a:effectLst>
            <a:glow rad="2032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2017-18 FFVP\FFVP Pics\#3 gua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8" y="4114800"/>
            <a:ext cx="3317923" cy="2488442"/>
          </a:xfrm>
          <a:prstGeom prst="rect">
            <a:avLst/>
          </a:prstGeom>
          <a:noFill/>
          <a:effectLst>
            <a:glow rad="2032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F:\2017-18 FFVP\FFVP Pics\#3 Guac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4" y="4114801"/>
            <a:ext cx="3152776" cy="2488442"/>
          </a:xfrm>
          <a:prstGeom prst="rect">
            <a:avLst/>
          </a:prstGeom>
          <a:noFill/>
          <a:effectLst>
            <a:glow rad="2032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eft-Right Arrow 17"/>
          <p:cNvSpPr/>
          <p:nvPr/>
        </p:nvSpPr>
        <p:spPr>
          <a:xfrm>
            <a:off x="3505200" y="4820799"/>
            <a:ext cx="2477817" cy="1200140"/>
          </a:xfrm>
          <a:prstGeom prst="leftRightArrow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Guacamole</a:t>
            </a:r>
          </a:p>
        </p:txBody>
      </p:sp>
    </p:spTree>
    <p:extLst>
      <p:ext uri="{BB962C8B-B14F-4D97-AF65-F5344CB8AC3E}">
        <p14:creationId xmlns:p14="http://schemas.microsoft.com/office/powerpoint/2010/main" val="213613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924800" cy="1143000"/>
          </a:xfrm>
        </p:spPr>
        <p:txBody>
          <a:bodyPr/>
          <a:lstStyle/>
          <a:p>
            <a:pPr algn="ctr" eaLnBrk="1" hangingPunct="1"/>
            <a:r>
              <a:rPr lang="en-US" altLang="en-US" sz="5400" b="1" dirty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Britannic Bold" panose="020B0903060703020204" pitchFamily="34" charset="0"/>
              </a:rPr>
              <a:t>Fall &amp; Spring </a:t>
            </a:r>
            <a:br>
              <a:rPr lang="en-US" altLang="en-US" sz="5400" b="1" dirty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Britannic Bold" panose="020B0903060703020204" pitchFamily="34" charset="0"/>
              </a:rPr>
            </a:br>
            <a:r>
              <a:rPr lang="en-US" altLang="en-US" sz="5400" b="1" dirty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Britannic Bold" panose="020B0903060703020204" pitchFamily="34" charset="0"/>
              </a:rPr>
              <a:t>Harvest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29" y="9099"/>
            <a:ext cx="1689620" cy="1237662"/>
          </a:xfrm>
        </p:spPr>
      </p:pic>
      <p:pic>
        <p:nvPicPr>
          <p:cNvPr id="19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57270" y="27561"/>
            <a:ext cx="1689620" cy="123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eft-Right Arrow 7"/>
          <p:cNvSpPr/>
          <p:nvPr/>
        </p:nvSpPr>
        <p:spPr>
          <a:xfrm>
            <a:off x="3389582" y="2397320"/>
            <a:ext cx="2325417" cy="650680"/>
          </a:xfrm>
          <a:prstGeom prst="leftRightArrow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Fall Harvest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87" y="1681399"/>
            <a:ext cx="3022368" cy="2266776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81399"/>
            <a:ext cx="3120278" cy="2268656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1" y="4179148"/>
            <a:ext cx="3378200" cy="2442860"/>
          </a:xfrm>
          <a:prstGeom prst="rect">
            <a:avLst/>
          </a:prstGeom>
          <a:noFill/>
          <a:ln w="63500">
            <a:solidFill>
              <a:srgbClr val="66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9" y="4206443"/>
            <a:ext cx="3211655" cy="2408741"/>
          </a:xfrm>
          <a:prstGeom prst="rect">
            <a:avLst/>
          </a:prstGeom>
          <a:noFill/>
          <a:ln w="63500">
            <a:solidFill>
              <a:srgbClr val="66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Left-Right Arrow 14"/>
          <p:cNvSpPr/>
          <p:nvPr/>
        </p:nvSpPr>
        <p:spPr>
          <a:xfrm>
            <a:off x="3364055" y="4749898"/>
            <a:ext cx="2579545" cy="650680"/>
          </a:xfrm>
          <a:prstGeom prst="leftRightArrow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Spring Harvest</a:t>
            </a:r>
          </a:p>
        </p:txBody>
      </p:sp>
    </p:spTree>
    <p:extLst>
      <p:ext uri="{BB962C8B-B14F-4D97-AF65-F5344CB8AC3E}">
        <p14:creationId xmlns:p14="http://schemas.microsoft.com/office/powerpoint/2010/main" val="314832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7813"/>
            <a:ext cx="8001000" cy="1143000"/>
          </a:xfrm>
          <a:extLst/>
        </p:spPr>
        <p:txBody>
          <a:bodyPr/>
          <a:lstStyle/>
          <a:p>
            <a:pPr algn="ctr">
              <a:defRPr/>
            </a:pPr>
            <a:r>
              <a:rPr lang="en-US" dirty="0">
                <a:ln>
                  <a:solidFill>
                    <a:srgbClr val="008080"/>
                  </a:solidFill>
                </a:ln>
                <a:solidFill>
                  <a:srgbClr val="00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Educational Day of Fun!</a:t>
            </a:r>
          </a:p>
        </p:txBody>
      </p:sp>
      <p:pic>
        <p:nvPicPr>
          <p:cNvPr id="36867" name="Picture 2" descr="F:\2013-14 FFVP Ap\2013-14 FFVP Workshop\photo;Apple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057400"/>
            <a:ext cx="5257800" cy="4114800"/>
          </a:xfrm>
          <a:noFill/>
          <a:ln w="5715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00200"/>
            <a:ext cx="3403600" cy="22860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419600"/>
            <a:ext cx="3327400" cy="2133600"/>
          </a:xfrm>
          <a:prstGeom prst="rect">
            <a:avLst/>
          </a:prstGeom>
          <a:noFill/>
          <a:ln w="57150">
            <a:solidFill>
              <a:srgbClr val="CC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gathom\AppData\Local\Microsoft\Windows\Temporary Internet Files\Content.IE5\2HOGI233\math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68" y="22746"/>
            <a:ext cx="2819400" cy="152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err="1"/>
              <a:t>HeH</a:t>
            </a:r>
            <a:endParaRPr lang="en-US" altLang="en-US" dirty="0"/>
          </a:p>
        </p:txBody>
      </p:sp>
      <p:pic>
        <p:nvPicPr>
          <p:cNvPr id="3074" name="Picture 2" descr="F:\2017-18 FFVP\FFVP Pics\Final tally - cucumbers;Jersey C;Br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36" y="1563800"/>
            <a:ext cx="4182464" cy="2896743"/>
          </a:xfrm>
          <a:prstGeom prst="rect">
            <a:avLst/>
          </a:prstGeom>
          <a:noFill/>
          <a:effectLst>
            <a:glow rad="203200">
              <a:srgbClr val="FF3399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gathom\AppData\Local\Microsoft\Windows\Temporary Internet Files\Content.IE5\W9U7FO22\calculator_math-symbols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4565">
            <a:off x="1402815" y="5056962"/>
            <a:ext cx="1619307" cy="150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2017-18 FFVP\FFVP Pics\Seaside Heights FFVP Picture _4 20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75" y="3639483"/>
            <a:ext cx="4150391" cy="2976884"/>
          </a:xfrm>
          <a:prstGeom prst="rect">
            <a:avLst/>
          </a:prstGeom>
          <a:noFill/>
          <a:effectLst>
            <a:glow rad="2032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gathom\AppData\Local\Microsoft\Windows\Temporary Internet Files\Content.IE5\W9U7FO22\my-plate-healthy-foods-balanced-meals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7650">
            <a:off x="6096114" y="636778"/>
            <a:ext cx="2049466" cy="18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41227" y="2885759"/>
            <a:ext cx="4120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n w="28575">
                  <a:solidFill>
                    <a:schemeClr val="tx1"/>
                  </a:solidFill>
                </a:ln>
                <a:solidFill>
                  <a:schemeClr val="bg2">
                    <a:lumMod val="50000"/>
                    <a:lumOff val="50000"/>
                  </a:schemeClr>
                </a:solidFill>
                <a:latin typeface="Aharoni" pitchFamily="2" charset="-79"/>
                <a:cs typeface="Aharoni" pitchFamily="2" charset="-79"/>
              </a:rPr>
              <a:t>Health &amp; Nutrition</a:t>
            </a:r>
          </a:p>
        </p:txBody>
      </p:sp>
    </p:spTree>
    <p:extLst>
      <p:ext uri="{BB962C8B-B14F-4D97-AF65-F5344CB8AC3E}">
        <p14:creationId xmlns:p14="http://schemas.microsoft.com/office/powerpoint/2010/main" val="4914524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5400">
                <a:latin typeface="Berlin Sans FB Demi" pitchFamily="34" charset="0"/>
              </a:rPr>
              <a:t>SOCIAL STUDIES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789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85900"/>
            <a:ext cx="4648200" cy="3200400"/>
          </a:xfrm>
          <a:prstGeom prst="rect">
            <a:avLst/>
          </a:prstGeom>
          <a:noFill/>
          <a:ln w="5715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3581400"/>
            <a:ext cx="4114800" cy="3124200"/>
          </a:xfrm>
          <a:prstGeom prst="rect">
            <a:avLst/>
          </a:prstGeom>
          <a:noFill/>
          <a:ln w="5715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5" descr="C:\Documents and Settings\cnuser\Local Settings\Temporary Internet Files\Content.IE5\KI4PKZ2K\MC900432569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156200"/>
            <a:ext cx="1676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5" descr="C:\Documents and Settings\cnuser\Local Settings\Temporary Internet Files\Content.IE5\KI4PKZ2K\MC900432569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1905000"/>
            <a:ext cx="1676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15913"/>
            <a:ext cx="8013700" cy="1143000"/>
          </a:xfrm>
        </p:spPr>
        <p:txBody>
          <a:bodyPr/>
          <a:lstStyle/>
          <a:p>
            <a:pPr algn="ctr" eaLnBrk="1" hangingPunct="1"/>
            <a:r>
              <a:rPr lang="en-US" altLang="en-US" sz="6600" b="1" dirty="0">
                <a:latin typeface="Britannic Bold" pitchFamily="34" charset="0"/>
              </a:rPr>
              <a:t>Kids’ Aprons!</a:t>
            </a:r>
          </a:p>
        </p:txBody>
      </p:sp>
      <p:pic>
        <p:nvPicPr>
          <p:cNvPr id="2" name="Picture 2" descr="C:\Users\agmceli\AppData\Local\Microsoft\Windows\Temporary Internet Files\Content.IE5\RP1XD9D3\fireworks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0" y="0"/>
            <a:ext cx="1854979" cy="185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gmceli\AppData\Local\Microsoft\Windows\Temporary Internet Files\Content.IE5\RP1XD9D3\fireworks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854979" cy="185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676400"/>
            <a:ext cx="2362200" cy="3059510"/>
          </a:xfrm>
          <a:prstGeom prst="rect">
            <a:avLst/>
          </a:prstGeom>
          <a:effectLst>
            <a:glow rad="190500">
              <a:srgbClr val="CC00CC"/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6405" y="4073052"/>
            <a:ext cx="2714015" cy="2035511"/>
          </a:xfrm>
          <a:prstGeom prst="rect">
            <a:avLst/>
          </a:prstGeom>
          <a:effectLst>
            <a:glow rad="203200">
              <a:srgbClr val="FF6600"/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84504" y="4071827"/>
            <a:ext cx="2704225" cy="2028169"/>
          </a:xfrm>
          <a:prstGeom prst="rect">
            <a:avLst/>
          </a:prstGeom>
          <a:effectLst>
            <a:glow rad="203200">
              <a:srgbClr val="00FF00"/>
            </a:glow>
          </a:effectLst>
        </p:spPr>
      </p:pic>
      <p:sp>
        <p:nvSpPr>
          <p:cNvPr id="13" name="Oval Callout 12"/>
          <p:cNvSpPr/>
          <p:nvPr/>
        </p:nvSpPr>
        <p:spPr>
          <a:xfrm>
            <a:off x="6544141" y="1850248"/>
            <a:ext cx="2473638" cy="892952"/>
          </a:xfrm>
          <a:prstGeom prst="wedgeEllipseCallout">
            <a:avLst>
              <a:gd name="adj1" fmla="val -117777"/>
              <a:gd name="adj2" fmla="val 53269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Kids’ Aprons</a:t>
            </a:r>
          </a:p>
        </p:txBody>
      </p:sp>
      <p:sp>
        <p:nvSpPr>
          <p:cNvPr id="18" name="Left-Right Arrow 17"/>
          <p:cNvSpPr/>
          <p:nvPr/>
        </p:nvSpPr>
        <p:spPr>
          <a:xfrm>
            <a:off x="3276620" y="5141348"/>
            <a:ext cx="2945622" cy="650680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</a:rPr>
              <a:t>Produce Wheel</a:t>
            </a:r>
          </a:p>
        </p:txBody>
      </p:sp>
    </p:spTree>
    <p:extLst>
      <p:ext uri="{BB962C8B-B14F-4D97-AF65-F5344CB8AC3E}">
        <p14:creationId xmlns:p14="http://schemas.microsoft.com/office/powerpoint/2010/main" val="27800495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847563" y="374297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5400" dirty="0">
                <a:latin typeface="Berlin Sans FB Demi" pitchFamily="34" charset="0"/>
              </a:rPr>
              <a:t>SOCIAL STUDIES </a:t>
            </a:r>
            <a:br>
              <a:rPr lang="en-US" altLang="en-US" sz="5400" dirty="0">
                <a:latin typeface="Berlin Sans FB Demi" pitchFamily="34" charset="0"/>
              </a:rPr>
            </a:br>
            <a:r>
              <a:rPr lang="en-US" altLang="en-US" sz="3200" dirty="0">
                <a:latin typeface="Berlin Sans FB Demi" pitchFamily="34" charset="0"/>
              </a:rPr>
              <a:t>&amp; </a:t>
            </a:r>
            <a:br>
              <a:rPr lang="en-US" altLang="en-US" sz="5400" dirty="0">
                <a:latin typeface="Berlin Sans FB Demi" pitchFamily="34" charset="0"/>
              </a:rPr>
            </a:br>
            <a:r>
              <a:rPr lang="en-US" altLang="en-US" sz="5400" dirty="0">
                <a:latin typeface="Berlin Sans FB Demi" pitchFamily="34" charset="0"/>
              </a:rPr>
              <a:t>ART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37894" name="Picture 5" descr="C:\Documents and Settings\cnuser\Local Settings\Temporary Internet Files\Content.IE5\KI4PKZ2K\MC900432569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5764">
            <a:off x="5734" y="158909"/>
            <a:ext cx="1676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agathom\AppData\Local\Microsoft\Windows\Temporary Internet Files\Content.IE5\2HOGI233\IMG_3001.jpe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95500"/>
            <a:ext cx="6019800" cy="4514850"/>
          </a:xfrm>
          <a:prstGeom prst="rect">
            <a:avLst/>
          </a:prstGeom>
          <a:noFill/>
          <a:ln w="63500">
            <a:solidFill>
              <a:srgbClr val="FF6600"/>
            </a:solidFill>
          </a:ln>
          <a:effectLst>
            <a:glow rad="203200">
              <a:srgbClr val="CC00CC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gathom\AppData\Local\Microsoft\Windows\Temporary Internet Files\Content.IE5\W9U7FO22\Paint_Palette__Arvin61r58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0445">
            <a:off x="7213922" y="354149"/>
            <a:ext cx="1622806" cy="118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Callout 7"/>
          <p:cNvSpPr/>
          <p:nvPr/>
        </p:nvSpPr>
        <p:spPr>
          <a:xfrm>
            <a:off x="5971357" y="1638341"/>
            <a:ext cx="3033215" cy="914317"/>
          </a:xfrm>
          <a:prstGeom prst="wedgeEllipseCallout">
            <a:avLst>
              <a:gd name="adj1" fmla="val -71829"/>
              <a:gd name="adj2" fmla="val 268757"/>
            </a:avLst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School #6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Elizabeth</a:t>
            </a:r>
          </a:p>
        </p:txBody>
      </p:sp>
    </p:spTree>
    <p:extLst>
      <p:ext uri="{BB962C8B-B14F-4D97-AF65-F5344CB8AC3E}">
        <p14:creationId xmlns:p14="http://schemas.microsoft.com/office/powerpoint/2010/main" val="278316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077200" cy="11430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chemeClr val="tx1"/>
                </a:solidFill>
                <a:latin typeface="Berlin Sans FB Demi" pitchFamily="34" charset="0"/>
              </a:rPr>
              <a:t>Making Learning </a:t>
            </a:r>
            <a:br>
              <a:rPr lang="en-US" altLang="en-US" dirty="0">
                <a:solidFill>
                  <a:schemeClr val="tx1"/>
                </a:solidFill>
                <a:latin typeface="Berlin Sans FB Demi" pitchFamily="34" charset="0"/>
              </a:rPr>
            </a:br>
            <a:r>
              <a:rPr lang="en-US" altLang="en-US" dirty="0">
                <a:solidFill>
                  <a:schemeClr val="tx1"/>
                </a:solidFill>
                <a:latin typeface="Berlin Sans FB Demi" pitchFamily="34" charset="0"/>
              </a:rPr>
              <a:t>FUN!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3891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394" y="4022062"/>
            <a:ext cx="1846354" cy="27479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glow rad="2032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C:\Documents and Settings\cnuser\Local Settings\Temporary Internet Files\Content.IE5\214RNAIJ\MC900432485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221" y="152400"/>
            <a:ext cx="19812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 descr="C:\Documents and Settings\cnuser\Local Settings\Temporary Internet Files\Content.IE5\GY32KX2U\MC900391406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848087"/>
            <a:ext cx="13335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6" descr="C:\Documents and Settings\cnuser\Local Settings\Temporary Internet Files\Content.IE5\LWEGM2KA\MC900290673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921" y="4549775"/>
            <a:ext cx="259080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5" descr="C:\Documents and Settings\cnuser\Local Settings\Temporary Internet Files\Content.IE5\214RNAIJ\MC900432485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9812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gmceli\AppData\Local\Microsoft\Windows\Temporary Internet Files\Content.IE5\DROJXSGZ\IMG_838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8367"/>
            <a:ext cx="2940577" cy="2205433"/>
          </a:xfrm>
          <a:prstGeom prst="rect">
            <a:avLst/>
          </a:prstGeom>
          <a:noFill/>
          <a:effectLst>
            <a:glow rad="1905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FFVP 2015-16\Orange Pic;Mill-Woo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721" y="1524955"/>
            <a:ext cx="2933700" cy="2208845"/>
          </a:xfrm>
          <a:prstGeom prst="rect">
            <a:avLst/>
          </a:prstGeom>
          <a:noFill/>
          <a:effectLst>
            <a:glow rad="203200">
              <a:srgbClr val="FF66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2017-18 FFVP\FFVP Pics\IMG_192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2226" y="4421450"/>
            <a:ext cx="2747961" cy="1949187"/>
          </a:xfrm>
          <a:prstGeom prst="rect">
            <a:avLst/>
          </a:prstGeom>
          <a:noFill/>
          <a:effectLst>
            <a:glow rad="203200">
              <a:srgbClr val="FF66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889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5400" dirty="0">
                <a:latin typeface="Berlin Sans FB Demi" pitchFamily="34" charset="0"/>
              </a:rPr>
              <a:t>MARKETING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3789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219200"/>
            <a:ext cx="4114800" cy="2819400"/>
          </a:xfrm>
          <a:prstGeom prst="rect">
            <a:avLst/>
          </a:prstGeom>
          <a:noFill/>
          <a:ln w="762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19200"/>
            <a:ext cx="3932823" cy="2870579"/>
          </a:xfrm>
          <a:prstGeom prst="rect">
            <a:avLst/>
          </a:prstGeom>
          <a:noFill/>
          <a:ln w="762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373" y="4403003"/>
            <a:ext cx="3040078" cy="213452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glow rad="1524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2017-18 FFVP\FFVP Pics\LB Display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262" y="4701647"/>
            <a:ext cx="2671542" cy="2007830"/>
          </a:xfrm>
          <a:prstGeom prst="rect">
            <a:avLst/>
          </a:prstGeom>
          <a:noFill/>
          <a:effectLst>
            <a:glow rad="139700">
              <a:srgbClr val="CC00CC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2017-18 FFVP\FFVP Pics\LB di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4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57" y="4724400"/>
            <a:ext cx="2641267" cy="1985077"/>
          </a:xfrm>
          <a:prstGeom prst="rect">
            <a:avLst/>
          </a:prstGeom>
          <a:noFill/>
          <a:effectLst>
            <a:glow rad="139700">
              <a:srgbClr val="CC00CC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3396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382000" cy="6172200"/>
          </a:xfrm>
          <a:prstGeom prst="rect">
            <a:avLst/>
          </a:prstGeom>
          <a:noFill/>
          <a:ln w="127000">
            <a:solidFill>
              <a:srgbClr val="CC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6773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924800" cy="1143000"/>
          </a:xfrm>
        </p:spPr>
        <p:txBody>
          <a:bodyPr/>
          <a:lstStyle/>
          <a:p>
            <a:pPr algn="ctr" eaLnBrk="1" hangingPunct="1"/>
            <a:r>
              <a:rPr lang="en-US" altLang="en-US" sz="5400" b="1" dirty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Britannic Bold" panose="020B0903060703020204" pitchFamily="34" charset="0"/>
              </a:rPr>
              <a:t>SPECIAL </a:t>
            </a:r>
            <a:br>
              <a:rPr lang="en-US" altLang="en-US" sz="5400" b="1" dirty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Britannic Bold" panose="020B0903060703020204" pitchFamily="34" charset="0"/>
              </a:rPr>
            </a:br>
            <a:r>
              <a:rPr lang="en-US" altLang="en-US" sz="54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Britannic Bold" panose="020B0903060703020204" pitchFamily="34" charset="0"/>
              </a:rPr>
              <a:t>FFVP</a:t>
            </a:r>
            <a:r>
              <a:rPr lang="en-US" altLang="en-US" sz="5400" b="1" dirty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Britannic Bold" panose="020B0903060703020204" pitchFamily="34" charset="0"/>
              </a:rPr>
              <a:t> </a:t>
            </a:r>
            <a:r>
              <a:rPr lang="en-US" altLang="en-US" sz="54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Britannic Bold" panose="020B0903060703020204" pitchFamily="34" charset="0"/>
              </a:rPr>
              <a:t>Events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29" y="9099"/>
            <a:ext cx="1689620" cy="1237662"/>
          </a:xfrm>
        </p:spPr>
      </p:pic>
      <p:pic>
        <p:nvPicPr>
          <p:cNvPr id="19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57270" y="27561"/>
            <a:ext cx="1689620" cy="123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29185" y="1981200"/>
            <a:ext cx="7696200" cy="565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33CC33"/>
              </a:buClr>
              <a:buFont typeface="Wingdings" pitchFamily="2" charset="2"/>
              <a:buChar char="n"/>
              <a:defRPr/>
            </a:pPr>
            <a:r>
              <a:rPr lang="en-US" sz="4000" b="1" kern="0" dirty="0">
                <a:solidFill>
                  <a:srgbClr val="000000"/>
                </a:solidFill>
                <a:latin typeface="Arial"/>
                <a:cs typeface="+mn-cs"/>
              </a:rPr>
              <a:t> 5% of Budget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n"/>
              <a:defRPr/>
            </a:pPr>
            <a:r>
              <a:rPr lang="en-US" sz="4000" i="1" kern="0" dirty="0">
                <a:solidFill>
                  <a:srgbClr val="000000"/>
                </a:solidFill>
                <a:latin typeface="Arial"/>
              </a:rPr>
              <a:t> Example: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rgbClr val="FF9999"/>
              </a:buClr>
              <a:defRPr/>
            </a:pPr>
            <a:r>
              <a:rPr lang="en-US" sz="4000" i="1" kern="0" dirty="0">
                <a:solidFill>
                  <a:srgbClr val="000000"/>
                </a:solidFill>
                <a:latin typeface="Arial"/>
              </a:rPr>
              <a:t>$10,000 X .05 = </a:t>
            </a:r>
            <a:r>
              <a:rPr lang="en-US" sz="4000" b="1" i="1" u="sng" kern="0" dirty="0">
                <a:solidFill>
                  <a:srgbClr val="000000"/>
                </a:solidFill>
                <a:latin typeface="Arial"/>
              </a:rPr>
              <a:t>$500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rgbClr val="FF9999"/>
              </a:buClr>
              <a:defRPr/>
            </a:pPr>
            <a:endParaRPr lang="en-US" sz="2000" b="1" i="1" u="sng" kern="0" dirty="0">
              <a:solidFill>
                <a:srgbClr val="000000"/>
              </a:solidFill>
              <a:latin typeface="Arial"/>
            </a:endParaRPr>
          </a:p>
          <a:p>
            <a:pPr marL="571500" indent="-571500">
              <a:lnSpc>
                <a:spcPct val="90000"/>
              </a:lnSpc>
              <a:spcBef>
                <a:spcPct val="20000"/>
              </a:spcBef>
              <a:buClr>
                <a:srgbClr val="00B050"/>
              </a:buClr>
              <a:buSzPct val="185000"/>
              <a:buFont typeface="Wingdings" panose="05000000000000000000" pitchFamily="2" charset="2"/>
              <a:buChar char="§"/>
              <a:defRPr/>
            </a:pPr>
            <a:r>
              <a:rPr lang="en-US" sz="4000" b="1" u="sng" kern="0" dirty="0">
                <a:solidFill>
                  <a:srgbClr val="000000"/>
                </a:solidFill>
                <a:latin typeface="Arial"/>
              </a:rPr>
              <a:t>Notify Janet or Jackie!</a:t>
            </a:r>
          </a:p>
          <a:p>
            <a:pPr marL="571500" indent="-571500">
              <a:lnSpc>
                <a:spcPct val="90000"/>
              </a:lnSpc>
              <a:spcBef>
                <a:spcPct val="20000"/>
              </a:spcBef>
              <a:buClr>
                <a:srgbClr val="00B050"/>
              </a:buClr>
              <a:buSzPct val="185000"/>
              <a:buFont typeface="Wingdings" panose="05000000000000000000" pitchFamily="2" charset="2"/>
              <a:buChar char="§"/>
              <a:defRPr/>
            </a:pPr>
            <a:endParaRPr lang="en-US" sz="2000" kern="0" dirty="0">
              <a:solidFill>
                <a:srgbClr val="000000"/>
              </a:solidFill>
              <a:latin typeface="Arial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33CC33"/>
              </a:buClr>
              <a:buFont typeface="Wingdings" pitchFamily="2" charset="2"/>
              <a:buChar char="n"/>
              <a:defRPr/>
            </a:pPr>
            <a:r>
              <a:rPr lang="en-US" sz="4000" b="1" kern="0" dirty="0">
                <a:solidFill>
                  <a:srgbClr val="000000"/>
                </a:solidFill>
                <a:latin typeface="Arial"/>
                <a:cs typeface="+mn-cs"/>
              </a:rPr>
              <a:t> If Exceed --- Schools </a:t>
            </a:r>
            <a:r>
              <a:rPr lang="en-US" sz="4000" b="1" u="sng" kern="0" dirty="0">
                <a:solidFill>
                  <a:srgbClr val="000000"/>
                </a:solidFill>
                <a:latin typeface="Arial"/>
                <a:cs typeface="+mn-cs"/>
              </a:rPr>
              <a:t>Will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33CC33"/>
              </a:buClr>
              <a:defRPr/>
            </a:pPr>
            <a:r>
              <a:rPr lang="en-US" sz="4000" b="1" kern="0" dirty="0">
                <a:solidFill>
                  <a:srgbClr val="000000"/>
                </a:solidFill>
                <a:latin typeface="Arial"/>
                <a:cs typeface="+mn-cs"/>
              </a:rPr>
              <a:t>    </a:t>
            </a:r>
            <a:r>
              <a:rPr lang="en-US" sz="4000" b="1" u="sng" kern="0" dirty="0">
                <a:solidFill>
                  <a:srgbClr val="000000"/>
                </a:solidFill>
                <a:latin typeface="Arial"/>
                <a:cs typeface="+mn-cs"/>
              </a:rPr>
              <a:t>NOT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+mn-cs"/>
              </a:rPr>
              <a:t> be Reimbursed! 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33CC33"/>
              </a:buClr>
              <a:defRPr/>
            </a:pPr>
            <a:endParaRPr lang="en-US" sz="2800" b="1" kern="0" dirty="0">
              <a:solidFill>
                <a:srgbClr val="000000"/>
              </a:solidFill>
              <a:latin typeface="Arial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33CC33"/>
              </a:buClr>
              <a:buFont typeface="Wingdings" pitchFamily="2" charset="2"/>
              <a:buChar char="n"/>
              <a:defRPr/>
            </a:pPr>
            <a:endParaRPr lang="en-US" sz="2800" b="1" kern="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13" name="Picture 4" descr="C:\Users\agmceli\AppData\Local\Microsoft\Windows\Temporary Internet Files\Content.IE5\RP1XD9D3\Party-balloons[1]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402991"/>
            <a:ext cx="1866900" cy="1905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5442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924800" cy="1143000"/>
          </a:xfrm>
        </p:spPr>
        <p:txBody>
          <a:bodyPr/>
          <a:lstStyle/>
          <a:p>
            <a:pPr algn="ctr" eaLnBrk="1" hangingPunct="1"/>
            <a:r>
              <a:rPr lang="en-US" altLang="en-US" sz="54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Britannic Bold" panose="020B0903060703020204" pitchFamily="34" charset="0"/>
              </a:rPr>
              <a:t>FFVP</a:t>
            </a:r>
            <a:r>
              <a:rPr lang="en-US" altLang="en-US" sz="5400" b="1" dirty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Britannic Bold" panose="020B0903060703020204" pitchFamily="34" charset="0"/>
              </a:rPr>
              <a:t> </a:t>
            </a:r>
            <a:br>
              <a:rPr lang="en-US" altLang="en-US" sz="5400" b="1" dirty="0">
                <a:ln>
                  <a:solidFill>
                    <a:schemeClr val="tx1"/>
                  </a:solidFill>
                </a:ln>
                <a:solidFill>
                  <a:srgbClr val="9900CC"/>
                </a:solidFill>
                <a:latin typeface="Britannic Bold" panose="020B0903060703020204" pitchFamily="34" charset="0"/>
              </a:rPr>
            </a:br>
            <a:r>
              <a:rPr lang="en-US" altLang="en-US" sz="54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Britannic Bold" panose="020B0903060703020204" pitchFamily="34" charset="0"/>
              </a:rPr>
              <a:t>BUDGET</a:t>
            </a:r>
          </a:p>
        </p:txBody>
      </p:sp>
      <p:sp>
        <p:nvSpPr>
          <p:cNvPr id="4" name="Rectangle 3"/>
          <p:cNvSpPr/>
          <p:nvPr/>
        </p:nvSpPr>
        <p:spPr>
          <a:xfrm>
            <a:off x="929185" y="1981200"/>
            <a:ext cx="7696200" cy="2542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33CC33"/>
              </a:buClr>
              <a:buFont typeface="Wingdings" pitchFamily="2" charset="2"/>
              <a:buChar char="n"/>
              <a:defRPr/>
            </a:pPr>
            <a:r>
              <a:rPr lang="en-US" sz="4000" b="1" kern="0" dirty="0">
                <a:solidFill>
                  <a:srgbClr val="000000"/>
                </a:solidFill>
                <a:latin typeface="Arial"/>
                <a:cs typeface="+mn-cs"/>
              </a:rPr>
              <a:t>School Responsibility!!!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rgbClr val="FF9999"/>
              </a:buClr>
              <a:defRPr/>
            </a:pPr>
            <a:endParaRPr lang="en-US" sz="2600" b="1" i="1" u="sng" kern="0" dirty="0">
              <a:solidFill>
                <a:srgbClr val="000000"/>
              </a:solidFill>
              <a:latin typeface="Arial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rgbClr val="33CC33"/>
              </a:buClr>
              <a:defRPr/>
            </a:pPr>
            <a:endParaRPr lang="en-US" kern="0" dirty="0">
              <a:solidFill>
                <a:srgbClr val="000000"/>
              </a:solidFill>
              <a:latin typeface="Arial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33CC33"/>
              </a:buClr>
              <a:buFont typeface="Wingdings" pitchFamily="2" charset="2"/>
              <a:buChar char="n"/>
              <a:defRPr/>
            </a:pPr>
            <a:r>
              <a:rPr lang="en-US" sz="4000" b="1" kern="0" dirty="0">
                <a:solidFill>
                  <a:srgbClr val="000000"/>
                </a:solidFill>
                <a:latin typeface="Arial"/>
                <a:cs typeface="+mn-cs"/>
              </a:rPr>
              <a:t>Communicate w/ Vendors! </a:t>
            </a:r>
            <a:endParaRPr lang="en-US" sz="2800" b="1" kern="0" dirty="0">
              <a:solidFill>
                <a:srgbClr val="000000"/>
              </a:solidFill>
              <a:latin typeface="Arial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33CC33"/>
              </a:buClr>
              <a:buFont typeface="Wingdings" pitchFamily="2" charset="2"/>
              <a:buChar char="n"/>
              <a:defRPr/>
            </a:pPr>
            <a:endParaRPr lang="en-US" sz="2800" b="1" kern="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2050" name="Picture 2" descr="C:\Users\agmceli\AppData\Local\Microsoft\Windows\Temporary Internet Files\Content.IE5\WCM5KTHE\money-tree-3jpg[1]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549"/>
            <a:ext cx="1636223" cy="17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gmceli\AppData\Local\Microsoft\Windows\Temporary Internet Files\Content.IE5\WCM5KTHE\money-tree-3jpg[1]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49"/>
            <a:ext cx="1636223" cy="17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gmceli\AppData\Local\Microsoft\Windows\Temporary Internet Files\Content.IE5\OO0W5GFX\nicubunu-Money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001" y="4343400"/>
            <a:ext cx="2000567" cy="203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0914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Nutrition Education</a:t>
            </a:r>
            <a:r>
              <a:rPr lang="en-US" dirty="0"/>
              <a:t>	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3657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33CC33"/>
              </a:buClr>
              <a:buSzTx/>
              <a:defRPr/>
            </a:pPr>
            <a:r>
              <a:rPr lang="en-US" b="1" dirty="0"/>
              <a:t>PARTNERSHIPS &amp; RESOURCES</a:t>
            </a:r>
          </a:p>
          <a:p>
            <a:pPr lvl="1" eaLnBrk="1" hangingPunct="1">
              <a:lnSpc>
                <a:spcPct val="90000"/>
              </a:lnSpc>
              <a:buClr>
                <a:srgbClr val="FF9999"/>
              </a:buClr>
              <a:buSzTx/>
              <a:defRPr/>
            </a:pPr>
            <a:r>
              <a:rPr lang="en-US" dirty="0"/>
              <a:t>Yellow Handout</a:t>
            </a:r>
            <a:endParaRPr lang="en-US" sz="1200" dirty="0"/>
          </a:p>
          <a:p>
            <a:pPr marL="457200" lvl="1" indent="0" eaLnBrk="1" hangingPunct="1">
              <a:lnSpc>
                <a:spcPct val="90000"/>
              </a:lnSpc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endParaRPr lang="en-US" sz="1800" dirty="0"/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buSzTx/>
              <a:defRPr/>
            </a:pPr>
            <a:r>
              <a:rPr lang="en-US" b="1" dirty="0"/>
              <a:t>PROMOTION &amp; EDUCATION RESOURCES</a:t>
            </a:r>
          </a:p>
          <a:p>
            <a:pPr lvl="1" eaLnBrk="1" hangingPunct="1">
              <a:lnSpc>
                <a:spcPct val="90000"/>
              </a:lnSpc>
              <a:buClr>
                <a:schemeClr val="accent6">
                  <a:lumMod val="40000"/>
                  <a:lumOff val="60000"/>
                </a:schemeClr>
              </a:buClr>
              <a:buSzTx/>
              <a:defRPr/>
            </a:pPr>
            <a:r>
              <a:rPr lang="en-US" dirty="0"/>
              <a:t>Orange Handout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1800" dirty="0"/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buSzPct val="100000"/>
              <a:defRPr/>
            </a:pPr>
            <a:r>
              <a:rPr lang="en-US" b="1" dirty="0"/>
              <a:t>SCHOOL PROMOTION of FFVP</a:t>
            </a:r>
          </a:p>
          <a:p>
            <a:pPr lvl="1" eaLnBrk="1" hangingPunct="1">
              <a:lnSpc>
                <a:spcPct val="90000"/>
              </a:lnSpc>
              <a:buClr>
                <a:schemeClr val="accent6">
                  <a:lumMod val="40000"/>
                  <a:lumOff val="60000"/>
                </a:schemeClr>
              </a:buClr>
              <a:buSzPct val="100000"/>
              <a:defRPr/>
            </a:pPr>
            <a:r>
              <a:rPr lang="en-US" dirty="0"/>
              <a:t>Parent/Guardian Letter ---English &amp; Spanish</a:t>
            </a:r>
          </a:p>
          <a:p>
            <a:pPr marL="457200" lvl="1" indent="0" eaLnBrk="1" hangingPunct="1">
              <a:lnSpc>
                <a:spcPct val="90000"/>
              </a:lnSpc>
              <a:buClr>
                <a:schemeClr val="accent6">
                  <a:lumMod val="40000"/>
                  <a:lumOff val="60000"/>
                </a:schemeClr>
              </a:buClr>
              <a:buSzPct val="100000"/>
              <a:buFont typeface="Wingdings" pitchFamily="2" charset="2"/>
              <a:buNone/>
              <a:defRPr/>
            </a:pPr>
            <a:r>
              <a:rPr lang="en-US" i="1" dirty="0"/>
              <a:t>   (flash drive)</a:t>
            </a:r>
            <a:endParaRPr lang="en-US" dirty="0"/>
          </a:p>
          <a:p>
            <a:pPr lvl="1" eaLnBrk="1" hangingPunct="1">
              <a:lnSpc>
                <a:spcPct val="90000"/>
              </a:lnSpc>
              <a:buClr>
                <a:schemeClr val="accent6">
                  <a:lumMod val="40000"/>
                  <a:lumOff val="60000"/>
                </a:schemeClr>
              </a:buClr>
              <a:buSzPct val="100000"/>
              <a:defRPr/>
            </a:pPr>
            <a:r>
              <a:rPr lang="en-US" dirty="0"/>
              <a:t> Web-Site/Back to School Night/Newsletters…</a:t>
            </a:r>
          </a:p>
          <a:p>
            <a:pPr lvl="1" eaLnBrk="1" hangingPunct="1">
              <a:lnSpc>
                <a:spcPct val="90000"/>
              </a:lnSpc>
              <a:buClr>
                <a:schemeClr val="accent6">
                  <a:lumMod val="40000"/>
                  <a:lumOff val="60000"/>
                </a:schemeClr>
              </a:buClr>
              <a:buSzPct val="100000"/>
              <a:defRPr/>
            </a:pPr>
            <a:endParaRPr lang="en-US" sz="1800" dirty="0"/>
          </a:p>
          <a:p>
            <a:pPr eaLnBrk="1" hangingPunct="1">
              <a:lnSpc>
                <a:spcPct val="90000"/>
              </a:lnSpc>
              <a:buClr>
                <a:srgbClr val="00CC00"/>
              </a:buClr>
              <a:buSzPct val="100000"/>
              <a:defRPr/>
            </a:pPr>
            <a:r>
              <a:rPr lang="en-US" b="1" dirty="0"/>
              <a:t> VEGETABLE TRAININGS --- Hands-On!</a:t>
            </a:r>
          </a:p>
        </p:txBody>
      </p:sp>
      <p:pic>
        <p:nvPicPr>
          <p:cNvPr id="24580" name="Picture 4" descr="j04330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400"/>
            <a:ext cx="2209800" cy="1568245"/>
          </a:xfrm>
          <a:prstGeom prst="rect">
            <a:avLst/>
          </a:prstGeom>
          <a:noFill/>
          <a:ln w="50800">
            <a:solidFill>
              <a:srgbClr val="00B0F0"/>
            </a:solidFill>
            <a:prstDash val="sysDot"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405D89-0CAD-47CF-B117-8EF8EFD8F9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3771"/>
            <a:ext cx="5943600" cy="6602897"/>
          </a:xfrm>
          <a:prstGeom prst="rect">
            <a:avLst/>
          </a:prstGeom>
          <a:solidFill>
            <a:schemeClr val="accent3">
              <a:lumMod val="90000"/>
            </a:schemeClr>
          </a:solidFill>
          <a:effectLst>
            <a:glow rad="190500">
              <a:srgbClr val="CC00CC"/>
            </a:glo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val Callout 6"/>
          <p:cNvSpPr/>
          <p:nvPr/>
        </p:nvSpPr>
        <p:spPr>
          <a:xfrm>
            <a:off x="5867400" y="2895600"/>
            <a:ext cx="3033215" cy="860466"/>
          </a:xfrm>
          <a:prstGeom prst="wedgeEllipseCallout">
            <a:avLst>
              <a:gd name="adj1" fmla="val -129871"/>
              <a:gd name="adj2" fmla="val -200718"/>
            </a:avLst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PARENTS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English/Spanish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0" y="1360227"/>
            <a:ext cx="1475874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260" y="1295400"/>
            <a:ext cx="1475874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2030" y="87336"/>
            <a:ext cx="7772400" cy="1143000"/>
          </a:xfrm>
        </p:spPr>
        <p:txBody>
          <a:bodyPr/>
          <a:lstStyle/>
          <a:p>
            <a:pPr algn="ctr"/>
            <a:r>
              <a:rPr lang="en-US" sz="5400" dirty="0">
                <a:latin typeface="Arial Rounded MT Bold" panose="020F0704030504030204" pitchFamily="34" charset="0"/>
              </a:rPr>
              <a:t>TEACHERS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36" y="0"/>
            <a:ext cx="175260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136"/>
            <a:ext cx="17494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00200" y="1447800"/>
            <a:ext cx="5867400" cy="5339923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300" dirty="0">
                <a:latin typeface="Arial"/>
                <a:ea typeface="Times New Roman"/>
              </a:rPr>
              <a:t>We need you to be </a:t>
            </a:r>
            <a:r>
              <a:rPr lang="en-US" sz="2300" b="1" dirty="0">
                <a:latin typeface="Arial"/>
                <a:ea typeface="Times New Roman"/>
              </a:rPr>
              <a:t>role models</a:t>
            </a:r>
            <a:r>
              <a:rPr lang="en-US" sz="2300" dirty="0">
                <a:latin typeface="Arial"/>
                <a:ea typeface="Times New Roman"/>
              </a:rPr>
              <a:t> by implementing the following: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000" dirty="0">
              <a:latin typeface="Times New Roman"/>
              <a:ea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/>
              <a:buChar char=""/>
            </a:pPr>
            <a:r>
              <a:rPr lang="en-US" sz="2300" b="1" dirty="0">
                <a:latin typeface="Arial"/>
                <a:ea typeface="Times New Roman"/>
              </a:rPr>
              <a:t>Join in </a:t>
            </a:r>
            <a:r>
              <a:rPr lang="en-US" sz="2300" dirty="0">
                <a:latin typeface="Arial"/>
                <a:ea typeface="Times New Roman"/>
              </a:rPr>
              <a:t>with your students and </a:t>
            </a:r>
            <a:r>
              <a:rPr lang="en-US" sz="2300" b="1" dirty="0">
                <a:latin typeface="Arial"/>
                <a:ea typeface="Times New Roman"/>
              </a:rPr>
              <a:t>eat</a:t>
            </a:r>
            <a:r>
              <a:rPr lang="en-US" sz="2300" dirty="0">
                <a:latin typeface="Arial"/>
                <a:ea typeface="Times New Roman"/>
              </a:rPr>
              <a:t> the fruit or veggie snack.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1000" dirty="0">
              <a:latin typeface="Times New Roman"/>
              <a:ea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/>
              <a:buChar char=""/>
            </a:pPr>
            <a:r>
              <a:rPr lang="en-US" sz="2300" b="1" dirty="0">
                <a:latin typeface="Arial"/>
                <a:ea typeface="Times New Roman"/>
              </a:rPr>
              <a:t>Highlight</a:t>
            </a:r>
            <a:r>
              <a:rPr lang="en-US" sz="2300" dirty="0">
                <a:latin typeface="Arial"/>
                <a:ea typeface="Times New Roman"/>
              </a:rPr>
              <a:t> the </a:t>
            </a:r>
            <a:r>
              <a:rPr lang="en-US" sz="2300" b="1" dirty="0">
                <a:latin typeface="Arial"/>
                <a:ea typeface="Times New Roman"/>
              </a:rPr>
              <a:t>importance</a:t>
            </a:r>
            <a:r>
              <a:rPr lang="en-US" sz="2300" dirty="0">
                <a:latin typeface="Arial"/>
                <a:ea typeface="Times New Roman"/>
              </a:rPr>
              <a:t> of </a:t>
            </a:r>
            <a:r>
              <a:rPr lang="en-US" sz="2300" b="1" dirty="0">
                <a:latin typeface="Arial"/>
                <a:ea typeface="Times New Roman"/>
              </a:rPr>
              <a:t>eating healthy fruits and veggies.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/>
              <a:buChar char=""/>
            </a:pPr>
            <a:endParaRPr lang="en-US" sz="1000" dirty="0">
              <a:latin typeface="Times New Roman"/>
              <a:ea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/>
              <a:buChar char=""/>
            </a:pPr>
            <a:r>
              <a:rPr lang="en-US" sz="2300" b="1" dirty="0">
                <a:latin typeface="Arial"/>
                <a:ea typeface="Times New Roman"/>
              </a:rPr>
              <a:t>Emphasize trying veggies </a:t>
            </a:r>
            <a:r>
              <a:rPr lang="en-US" sz="2300" dirty="0">
                <a:latin typeface="Arial"/>
                <a:ea typeface="Times New Roman"/>
              </a:rPr>
              <a:t>even though your students may think their yucky.  Persuade your students to take a </a:t>
            </a:r>
            <a:r>
              <a:rPr lang="en-US" sz="2300" b="1" dirty="0">
                <a:latin typeface="Arial"/>
                <a:ea typeface="Times New Roman"/>
              </a:rPr>
              <a:t>small taste.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/>
              <a:buChar char=""/>
            </a:pPr>
            <a:endParaRPr lang="en-US" sz="1000" dirty="0">
              <a:latin typeface="Times New Roman"/>
              <a:ea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/>
              <a:buChar char=""/>
            </a:pPr>
            <a:r>
              <a:rPr lang="en-US" sz="2300" b="1" dirty="0">
                <a:latin typeface="Arial"/>
                <a:ea typeface="Times New Roman"/>
              </a:rPr>
              <a:t>Encourage</a:t>
            </a:r>
            <a:r>
              <a:rPr lang="en-US" sz="2300" dirty="0">
                <a:latin typeface="Arial"/>
                <a:ea typeface="Times New Roman"/>
              </a:rPr>
              <a:t> your </a:t>
            </a:r>
            <a:r>
              <a:rPr lang="en-US" sz="2300" b="1" dirty="0">
                <a:latin typeface="Arial"/>
                <a:ea typeface="Times New Roman"/>
              </a:rPr>
              <a:t>students</a:t>
            </a:r>
            <a:r>
              <a:rPr lang="en-US" sz="2300" dirty="0">
                <a:latin typeface="Arial"/>
                <a:ea typeface="Times New Roman"/>
              </a:rPr>
              <a:t> to </a:t>
            </a:r>
            <a:r>
              <a:rPr lang="en-US" sz="2300" b="1" dirty="0">
                <a:latin typeface="Arial"/>
                <a:ea typeface="Times New Roman"/>
              </a:rPr>
              <a:t>eat fruits &amp; veggies at home</a:t>
            </a:r>
            <a:r>
              <a:rPr lang="en-US" sz="2300" dirty="0">
                <a:latin typeface="Arial"/>
                <a:ea typeface="Times New Roman"/>
              </a:rPr>
              <a:t> during meal times and for snacks.</a:t>
            </a:r>
          </a:p>
        </p:txBody>
      </p:sp>
    </p:spTree>
    <p:extLst>
      <p:ext uri="{BB962C8B-B14F-4D97-AF65-F5344CB8AC3E}">
        <p14:creationId xmlns:p14="http://schemas.microsoft.com/office/powerpoint/2010/main" val="106901048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1225" y="-228600"/>
            <a:ext cx="7772400" cy="1143000"/>
          </a:xfrm>
        </p:spPr>
        <p:txBody>
          <a:bodyPr/>
          <a:lstStyle/>
          <a:p>
            <a:pPr algn="ctr"/>
            <a:r>
              <a:rPr lang="en-US" sz="5400" dirty="0">
                <a:latin typeface="Arial Rounded MT Bold" panose="020F0704030504030204" pitchFamily="34" charset="0"/>
              </a:rPr>
              <a:t>FLIER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36" y="0"/>
            <a:ext cx="175260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136"/>
            <a:ext cx="17494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gathom\Documents\Scanned Documents\FFVP Fli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27" y="1056163"/>
            <a:ext cx="5473058" cy="6259038"/>
          </a:xfrm>
          <a:prstGeom prst="rect">
            <a:avLst/>
          </a:prstGeom>
          <a:solidFill>
            <a:srgbClr val="FFFFCC"/>
          </a:solidFill>
        </p:spPr>
      </p:pic>
      <p:sp>
        <p:nvSpPr>
          <p:cNvPr id="9" name="Oval Callout 8"/>
          <p:cNvSpPr/>
          <p:nvPr/>
        </p:nvSpPr>
        <p:spPr>
          <a:xfrm>
            <a:off x="533400" y="1056163"/>
            <a:ext cx="3414215" cy="971797"/>
          </a:xfrm>
          <a:prstGeom prst="wedgeEllipseCallout">
            <a:avLst>
              <a:gd name="adj1" fmla="val 50695"/>
              <a:gd name="adj2" fmla="val 189407"/>
            </a:avLst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* Back To School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* PTA/PTO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* Special Events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40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15913"/>
            <a:ext cx="8013700" cy="1143000"/>
          </a:xfrm>
        </p:spPr>
        <p:txBody>
          <a:bodyPr/>
          <a:lstStyle/>
          <a:p>
            <a:pPr algn="ctr" eaLnBrk="1" hangingPunct="1"/>
            <a:r>
              <a:rPr lang="en-US" altLang="en-US" sz="6600" b="1" dirty="0">
                <a:latin typeface="Britannic Bold" pitchFamily="34" charset="0"/>
              </a:rPr>
              <a:t>Marketing!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1879979"/>
            <a:ext cx="6070600" cy="4552950"/>
          </a:xfrm>
          <a:prstGeom prst="rect">
            <a:avLst/>
          </a:prstGeom>
          <a:effectLst>
            <a:glow rad="203200">
              <a:srgbClr val="FF9933"/>
            </a:glow>
          </a:effectLst>
        </p:spPr>
      </p:pic>
      <p:pic>
        <p:nvPicPr>
          <p:cNvPr id="1028" name="Picture 4" descr="C:\Users\agmceli\AppData\Local\Microsoft\Windows\Temporary Internet Files\Content.IE5\RP1XD9D3\Party-balloons[1]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196" y="26158"/>
            <a:ext cx="1866900" cy="1905000"/>
          </a:xfrm>
          <a:prstGeom prst="rect">
            <a:avLst/>
          </a:prstGeom>
          <a:noFill/>
          <a:effectLst>
            <a:glow rad="152400">
              <a:srgbClr val="CC00CC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Callout 11"/>
          <p:cNvSpPr/>
          <p:nvPr/>
        </p:nvSpPr>
        <p:spPr>
          <a:xfrm>
            <a:off x="5984563" y="1524083"/>
            <a:ext cx="3033215" cy="990517"/>
          </a:xfrm>
          <a:prstGeom prst="wedgeEllipseCallout">
            <a:avLst>
              <a:gd name="adj1" fmla="val -80827"/>
              <a:gd name="adj2" fmla="val 109386"/>
            </a:avLst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Dry Erase Board</a:t>
            </a:r>
          </a:p>
        </p:txBody>
      </p:sp>
      <p:pic>
        <p:nvPicPr>
          <p:cNvPr id="16" name="Picture 4" descr="C:\Users\agmceli\AppData\Local\Microsoft\Windows\Temporary Internet Files\Content.IE5\RP1XD9D3\Party-balloons[1]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9" y="26158"/>
            <a:ext cx="1866900" cy="1905000"/>
          </a:xfrm>
          <a:prstGeom prst="rect">
            <a:avLst/>
          </a:prstGeom>
          <a:noFill/>
          <a:effectLst>
            <a:glow rad="152400">
              <a:srgbClr val="CC00CC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9339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b="1">
                <a:latin typeface="Britannic Bold" pitchFamily="34" charset="0"/>
              </a:rPr>
              <a:t>Non-Allowable Costs ?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00200"/>
            <a:ext cx="79248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33CC33"/>
              </a:buClr>
              <a:defRPr/>
            </a:pPr>
            <a:r>
              <a:rPr lang="en-US" dirty="0"/>
              <a:t>Nutrition Education</a:t>
            </a:r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defRPr/>
            </a:pPr>
            <a:endParaRPr lang="en-US" sz="800" dirty="0"/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defRPr/>
            </a:pPr>
            <a:r>
              <a:rPr lang="en-US" dirty="0"/>
              <a:t>Trips</a:t>
            </a:r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defRPr/>
            </a:pPr>
            <a:endParaRPr lang="en-US" sz="800" dirty="0"/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defRPr/>
            </a:pPr>
            <a:r>
              <a:rPr lang="en-US" dirty="0"/>
              <a:t>Gardening Items; Seeds</a:t>
            </a:r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defRPr/>
            </a:pPr>
            <a:endParaRPr lang="en-US" sz="800" dirty="0"/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defRPr/>
            </a:pPr>
            <a:r>
              <a:rPr lang="en-US" dirty="0"/>
              <a:t>Promotions</a:t>
            </a:r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defRPr/>
            </a:pPr>
            <a:endParaRPr lang="en-US" sz="800" dirty="0"/>
          </a:p>
          <a:p>
            <a:pPr eaLnBrk="1" hangingPunct="1">
              <a:lnSpc>
                <a:spcPct val="90000"/>
              </a:lnSpc>
              <a:buClr>
                <a:srgbClr val="33CC33"/>
              </a:buClr>
              <a:defRPr/>
            </a:pPr>
            <a:r>
              <a:rPr lang="en-US" dirty="0"/>
              <a:t>Access Free Resources</a:t>
            </a:r>
          </a:p>
          <a:p>
            <a:pPr marL="0" indent="0" eaLnBrk="1" hangingPunct="1">
              <a:lnSpc>
                <a:spcPct val="90000"/>
              </a:lnSpc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500" dirty="0"/>
          </a:p>
          <a:p>
            <a:pPr eaLnBrk="1" hangingPunct="1">
              <a:lnSpc>
                <a:spcPct val="90000"/>
              </a:lnSpc>
              <a:defRPr/>
            </a:pPr>
            <a:endParaRPr lang="en-US" sz="2000" dirty="0"/>
          </a:p>
          <a:p>
            <a:pPr eaLnBrk="1" hangingPunct="1">
              <a:lnSpc>
                <a:spcPct val="90000"/>
              </a:lnSpc>
              <a:defRPr/>
            </a:pPr>
            <a:endParaRPr lang="en-US" sz="2000" dirty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b="1" dirty="0"/>
              <a:t>IF YOU’RE NOT SURE IF AN EXPENSE IS ALLOWABLE --- CHECK BEFORE YOU SPEND!</a:t>
            </a:r>
          </a:p>
        </p:txBody>
      </p:sp>
      <p:pic>
        <p:nvPicPr>
          <p:cNvPr id="44036" name="Picture 5" descr="MCj0440412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71663"/>
            <a:ext cx="22860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ChangeArrowheads="1"/>
          </p:cNvSpPr>
          <p:nvPr/>
        </p:nvSpPr>
        <p:spPr bwMode="auto">
          <a:xfrm>
            <a:off x="0" y="0"/>
            <a:ext cx="91440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200" b="1">
                <a:solidFill>
                  <a:srgbClr val="F3E30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  <a:cs typeface="Times New Roman" pitchFamily="18" charset="0"/>
              </a:rPr>
              <a:t>NEW JERSEY’S</a:t>
            </a:r>
            <a:endParaRPr lang="en-US" sz="4200">
              <a:solidFill>
                <a:srgbClr val="F3E30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Rounded MT Bold" pitchFamily="34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140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120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4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QUICK STEPS</a:t>
            </a:r>
            <a:endParaRPr lang="en-US" sz="1200" b="1">
              <a:latin typeface="Comic Sans MS" pitchFamily="66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to</a:t>
            </a:r>
            <a:endParaRPr lang="en-US" sz="1200" b="1">
              <a:latin typeface="Comic Sans MS" pitchFamily="66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4000" b="1">
                <a:solidFill>
                  <a:srgbClr val="F7097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FRUITS</a:t>
            </a:r>
            <a:r>
              <a:rPr lang="en-US" sz="4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3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&amp;</a:t>
            </a:r>
            <a:r>
              <a:rPr lang="en-US" sz="4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4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VEGETABLES</a:t>
            </a:r>
          </a:p>
          <a:p>
            <a:pPr eaLnBrk="0" hangingPunct="0">
              <a:defRPr/>
            </a:pPr>
            <a:endParaRPr lang="en-US" sz="300" b="1">
              <a:latin typeface="Comic Sans MS" pitchFamily="66" charset="0"/>
              <a:cs typeface="+mn-cs"/>
            </a:endParaRPr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0" y="24384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4000" b="1">
                <a:latin typeface="Georgia" pitchFamily="18" charset="0"/>
              </a:rPr>
              <a:t>TOOLKIT</a:t>
            </a:r>
          </a:p>
          <a:p>
            <a:pPr algn="ctr">
              <a:defRPr/>
            </a:pPr>
            <a:endParaRPr lang="en-US" sz="5400" b="1">
              <a:latin typeface="Georgia" pitchFamily="18" charset="0"/>
            </a:endParaRPr>
          </a:p>
          <a:p>
            <a:pPr algn="ctr" eaLnBrk="0" hangingPunct="0">
              <a:defRPr/>
            </a:pPr>
            <a:r>
              <a:rPr lang="en-US" sz="300">
                <a:effectLst>
                  <a:outerShdw blurRad="38100" dist="38100" dir="2700000" algn="tl">
                    <a:srgbClr val="FFFFFF"/>
                  </a:outerShdw>
                </a:effectLst>
                <a:latin typeface="Cooper Black" pitchFamily="18" charset="0"/>
                <a:cs typeface="Times New Roman" pitchFamily="18" charset="0"/>
              </a:rPr>
              <a:t> </a:t>
            </a:r>
            <a:endParaRPr lang="en-US" sz="300">
              <a:latin typeface="Garamond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en-US" sz="300">
              <a:latin typeface="Times New Roman" pitchFamily="18" charset="0"/>
              <a:cs typeface="+mn-cs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048000"/>
            <a:ext cx="9144000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u="sng">
              <a:latin typeface="Impact" pitchFamily="34" charset="0"/>
            </a:endParaRPr>
          </a:p>
          <a:p>
            <a:pPr algn="ctr">
              <a:spcBef>
                <a:spcPct val="0"/>
              </a:spcBef>
              <a:buClr>
                <a:srgbClr val="FF6699"/>
              </a:buClr>
              <a:buSzPct val="120000"/>
              <a:buFont typeface="Wingdings" pitchFamily="2" charset="2"/>
              <a:buChar char="ü"/>
            </a:pPr>
            <a:r>
              <a:rPr lang="en-US" altLang="en-US" sz="2400">
                <a:latin typeface="Tahoma" pitchFamily="34" charset="0"/>
                <a:cs typeface="Tahoma" pitchFamily="34" charset="0"/>
              </a:rPr>
              <a:t> </a:t>
            </a:r>
            <a:r>
              <a:rPr lang="en-US" altLang="en-US" sz="2400" b="1">
                <a:latin typeface="Tahoma" pitchFamily="34" charset="0"/>
                <a:cs typeface="Tahoma" pitchFamily="34" charset="0"/>
              </a:rPr>
              <a:t>School Food Service Link</a:t>
            </a:r>
            <a:endParaRPr lang="en-US" altLang="en-US" sz="1400" b="1" u="sng">
              <a:latin typeface="Impact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>
              <a:latin typeface="Times New Roman" pitchFamily="18" charset="0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3962400"/>
            <a:ext cx="9144000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00" u="sng">
              <a:latin typeface="Impact" pitchFamily="34" charset="0"/>
            </a:endParaRPr>
          </a:p>
          <a:p>
            <a:pPr algn="ctr">
              <a:spcBef>
                <a:spcPct val="0"/>
              </a:spcBef>
              <a:buClr>
                <a:srgbClr val="FF6699"/>
              </a:buClr>
              <a:buSzPct val="120000"/>
              <a:buFont typeface="Wingdings" pitchFamily="2" charset="2"/>
              <a:buChar char="ü"/>
            </a:pPr>
            <a:r>
              <a:rPr lang="en-US" altLang="en-US" sz="2400">
                <a:latin typeface="Tahoma" pitchFamily="34" charset="0"/>
                <a:cs typeface="Tahoma" pitchFamily="34" charset="0"/>
              </a:rPr>
              <a:t> </a:t>
            </a:r>
            <a:r>
              <a:rPr lang="en-US" altLang="en-US" sz="2400" b="1">
                <a:latin typeface="Tahoma" pitchFamily="34" charset="0"/>
                <a:cs typeface="Tahoma" pitchFamily="34" charset="0"/>
              </a:rPr>
              <a:t>Classroom</a:t>
            </a:r>
          </a:p>
          <a:p>
            <a:pPr algn="ctr">
              <a:spcBef>
                <a:spcPct val="0"/>
              </a:spcBef>
              <a:buClr>
                <a:srgbClr val="FF6699"/>
              </a:buClr>
              <a:buSzPct val="120000"/>
              <a:buFont typeface="Wingdings" pitchFamily="2" charset="2"/>
              <a:buNone/>
            </a:pPr>
            <a:r>
              <a:rPr lang="en-US" altLang="en-US" sz="1000">
                <a:latin typeface="Tahoma" pitchFamily="34" charset="0"/>
                <a:cs typeface="Tahoma" pitchFamily="34" charset="0"/>
              </a:rPr>
              <a:t> </a:t>
            </a:r>
          </a:p>
          <a:p>
            <a:pPr algn="ctr">
              <a:spcBef>
                <a:spcPct val="0"/>
              </a:spcBef>
              <a:buClr>
                <a:srgbClr val="FF6699"/>
              </a:buClr>
              <a:buSzPct val="120000"/>
              <a:buFont typeface="Wingdings" pitchFamily="2" charset="2"/>
              <a:buChar char="ü"/>
            </a:pPr>
            <a:r>
              <a:rPr lang="en-US" altLang="en-US" sz="2400" b="1">
                <a:latin typeface="Tahoma" pitchFamily="34" charset="0"/>
                <a:cs typeface="Tahoma" pitchFamily="34" charset="0"/>
              </a:rPr>
              <a:t> Home Links</a:t>
            </a:r>
            <a:endParaRPr lang="en-US" altLang="en-US" sz="1400" b="1" u="sng">
              <a:latin typeface="Impact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">
                <a:latin typeface="Broadway" pitchFamily="82" charset="0"/>
                <a:cs typeface="Times New Roman" pitchFamily="18" charset="0"/>
              </a:rPr>
              <a:t> </a:t>
            </a:r>
            <a:endParaRPr lang="en-US" altLang="en-US" sz="1200">
              <a:latin typeface="Garamond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         </a:t>
            </a:r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4953000"/>
            <a:ext cx="5867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6477000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670560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Garamond" pitchFamily="18" charset="0"/>
            </a:endParaRPr>
          </a:p>
        </p:txBody>
      </p:sp>
      <p:pic>
        <p:nvPicPr>
          <p:cNvPr id="45065" name="Picture 9" descr="j039799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57200"/>
            <a:ext cx="105886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0" descr="j039799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105886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8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16013"/>
          </a:xfrm>
        </p:spPr>
        <p:txBody>
          <a:bodyPr/>
          <a:lstStyle/>
          <a:p>
            <a:pPr algn="ctr" eaLnBrk="1" hangingPunct="1"/>
            <a:br>
              <a:rPr lang="en-US" altLang="en-US" b="1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</a:br>
            <a:r>
              <a:rPr lang="en-US" altLang="en-US" b="1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Fruits &amp; Vegetables </a:t>
            </a:r>
            <a:br>
              <a:rPr lang="en-US" altLang="en-US" b="1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</a:br>
            <a:r>
              <a:rPr lang="en-US" altLang="en-US" b="1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Toolkit</a:t>
            </a:r>
            <a:br>
              <a:rPr lang="en-US" altLang="en-US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</a:br>
            <a:endParaRPr lang="en-US" altLang="en-US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9144000" cy="48768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en-US" sz="200" b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 </a:t>
            </a:r>
            <a:endParaRPr lang="en-US" altLang="en-US" sz="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en-US" sz="3200" b="1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HOW It Works…</a:t>
            </a:r>
            <a:endParaRPr lang="en-US" altLang="en-US" sz="3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80000"/>
              </a:lnSpc>
              <a:buClr>
                <a:srgbClr val="000000"/>
              </a:buClr>
              <a:buFont typeface="Wingdings" pitchFamily="2" charset="2"/>
              <a:buChar char="ü"/>
            </a:pPr>
            <a:r>
              <a:rPr lang="en-US" altLang="en-US" b="1">
                <a:solidFill>
                  <a:srgbClr val="000000"/>
                </a:solidFill>
                <a:cs typeface="Arial" charset="0"/>
              </a:rPr>
              <a:t>“Fact Sheet”</a:t>
            </a:r>
          </a:p>
          <a:p>
            <a:pPr algn="ctr" eaLnBrk="1" hangingPunct="1">
              <a:lnSpc>
                <a:spcPct val="80000"/>
              </a:lnSpc>
              <a:buClr>
                <a:srgbClr val="000000"/>
              </a:buClr>
              <a:buFont typeface="Wingdings" pitchFamily="2" charset="2"/>
              <a:buNone/>
            </a:pPr>
            <a:r>
              <a:rPr lang="en-US" altLang="en-US" sz="1200" b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     </a:t>
            </a:r>
            <a:endParaRPr lang="en-US" altLang="en-US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80000"/>
              </a:lnSpc>
              <a:buClr>
                <a:srgbClr val="000000"/>
              </a:buClr>
              <a:buFont typeface="Wingdings" pitchFamily="2" charset="2"/>
              <a:buChar char="ü"/>
            </a:pPr>
            <a:r>
              <a:rPr lang="en-US" altLang="en-US" b="1">
                <a:solidFill>
                  <a:srgbClr val="000000"/>
                </a:solidFill>
                <a:cs typeface="Arial" charset="0"/>
              </a:rPr>
              <a:t>“Fun Facts”</a:t>
            </a:r>
          </a:p>
          <a:p>
            <a:pPr algn="ctr" eaLnBrk="1" hangingPunct="1">
              <a:lnSpc>
                <a:spcPct val="80000"/>
              </a:lnSpc>
              <a:buClr>
                <a:srgbClr val="000000"/>
              </a:buClr>
              <a:buFont typeface="Wingdings" pitchFamily="2" charset="2"/>
              <a:buNone/>
            </a:pPr>
            <a:endParaRPr lang="en-US" altLang="en-US" sz="16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en-US" altLang="en-US" sz="1800">
                <a:cs typeface="Arial" charset="0"/>
              </a:rPr>
              <a:t> </a:t>
            </a:r>
            <a:r>
              <a:rPr lang="en-US" altLang="en-US" sz="2600" b="1">
                <a:latin typeface="Comic Sans MS" pitchFamily="66" charset="0"/>
                <a:cs typeface="Times New Roman" pitchFamily="18" charset="0"/>
              </a:rPr>
              <a:t>“FRUIT &amp; VEGETABLE IDEAS”</a:t>
            </a:r>
            <a:r>
              <a:rPr lang="en-US" altLang="en-US" sz="2600"/>
              <a:t> </a:t>
            </a:r>
          </a:p>
          <a:p>
            <a:pPr algn="ctr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1800" b="1" i="1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 </a:t>
            </a:r>
            <a:r>
              <a:rPr lang="en-US" altLang="en-US" sz="2400" b="1" i="1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“School Food Service Link”</a:t>
            </a:r>
            <a:r>
              <a:rPr lang="en-US" altLang="en-US" sz="2400" b="1">
                <a:solidFill>
                  <a:srgbClr val="000000"/>
                </a:solidFill>
                <a:latin typeface="Script MT Bold" pitchFamily="66" charset="0"/>
                <a:ea typeface="Arial Unicode MS" pitchFamily="34" charset="-128"/>
                <a:cs typeface="Arial Unicode MS" pitchFamily="34" charset="-128"/>
              </a:rPr>
              <a:t>  </a:t>
            </a:r>
            <a:endParaRPr lang="en-US" altLang="en-US" sz="24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800" b="1" i="1">
                <a:solidFill>
                  <a:srgbClr val="000000"/>
                </a:solidFill>
                <a:latin typeface="Berlin Sans FB" pitchFamily="34" charset="0"/>
                <a:ea typeface="Arial Unicode MS" pitchFamily="34" charset="-128"/>
                <a:cs typeface="Arial Unicode MS" pitchFamily="34" charset="-128"/>
              </a:rPr>
              <a:t> </a:t>
            </a:r>
            <a:endParaRPr lang="en-US" altLang="en-US" sz="8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2400" b="1" i="1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 “Classroom Link”  </a:t>
            </a:r>
            <a:endParaRPr lang="en-US" altLang="en-US" sz="24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800" b="1" i="1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 </a:t>
            </a:r>
            <a:endParaRPr lang="en-US" altLang="en-US" sz="8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2400" b="1" i="1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     “Home Link”</a:t>
            </a:r>
            <a:r>
              <a:rPr lang="en-US" altLang="en-US" sz="2400">
                <a:solidFill>
                  <a:srgbClr val="000000"/>
                </a:solidFill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  </a:t>
            </a:r>
          </a:p>
          <a:p>
            <a:pPr algn="ctr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endParaRPr lang="en-US" altLang="en-US" sz="1600">
              <a:solidFill>
                <a:srgbClr val="000000"/>
              </a:solidFill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1800">
                <a:solidFill>
                  <a:srgbClr val="000000"/>
                </a:solidFill>
                <a:latin typeface="Wingdings" pitchFamily="2" charset="2"/>
                <a:cs typeface="Arial" charset="0"/>
              </a:rPr>
              <a:t>ü</a:t>
            </a:r>
            <a:r>
              <a:rPr lang="en-US" altLang="en-US" sz="1800">
                <a:solidFill>
                  <a:srgbClr val="000000"/>
                </a:solidFill>
                <a:cs typeface="Times New Roman" pitchFamily="18" charset="0"/>
              </a:rPr>
              <a:t>   </a:t>
            </a:r>
            <a:r>
              <a:rPr lang="en-US" altLang="en-US">
                <a:solidFill>
                  <a:srgbClr val="000000"/>
                </a:solidFill>
                <a:cs typeface="Times New Roman" pitchFamily="18" charset="0"/>
              </a:rPr>
              <a:t>  </a:t>
            </a:r>
            <a:r>
              <a:rPr lang="en-US" altLang="en-US" b="1">
                <a:solidFill>
                  <a:srgbClr val="000000"/>
                </a:solidFill>
                <a:cs typeface="Arial" charset="0"/>
              </a:rPr>
              <a:t>Kid’s Kitchen Recipes</a:t>
            </a:r>
            <a:r>
              <a:rPr lang="en-US" altLang="en-US" sz="1800" b="1">
                <a:solidFill>
                  <a:srgbClr val="000000"/>
                </a:solidFill>
                <a:cs typeface="Arial" charset="0"/>
              </a:rPr>
              <a:t>    </a:t>
            </a:r>
            <a:endParaRPr lang="en-US" altLang="en-US" sz="18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1800" b="1">
                <a:solidFill>
                  <a:srgbClr val="000000"/>
                </a:solidFill>
                <a:cs typeface="Arial" charset="0"/>
              </a:rPr>
              <a:t>                </a:t>
            </a:r>
            <a:endParaRPr lang="en-US" altLang="en-US" sz="18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1800">
                <a:solidFill>
                  <a:srgbClr val="000000"/>
                </a:solidFill>
                <a:latin typeface="Wingdings" pitchFamily="2" charset="2"/>
                <a:cs typeface="Arial" charset="0"/>
              </a:rPr>
              <a:t>ü</a:t>
            </a:r>
            <a:r>
              <a:rPr lang="en-US" altLang="en-US" sz="1800">
                <a:solidFill>
                  <a:srgbClr val="000000"/>
                </a:solidFill>
                <a:cs typeface="Times New Roman" pitchFamily="18" charset="0"/>
              </a:rPr>
              <a:t>   </a:t>
            </a:r>
            <a:r>
              <a:rPr lang="en-US" altLang="en-US">
                <a:solidFill>
                  <a:srgbClr val="000000"/>
                </a:solidFill>
                <a:cs typeface="Times New Roman" pitchFamily="18" charset="0"/>
              </a:rPr>
              <a:t>  </a:t>
            </a:r>
            <a:r>
              <a:rPr lang="en-US" altLang="en-US" b="1">
                <a:solidFill>
                  <a:srgbClr val="000000"/>
                </a:solidFill>
                <a:cs typeface="Arial" charset="0"/>
              </a:rPr>
              <a:t>Recipes for Home</a:t>
            </a:r>
            <a:endParaRPr lang="en-US" altLang="en-US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endParaRPr lang="en-US" altLang="en-US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343400" y="3235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46085" name="Picture 5" descr="j01856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953000"/>
            <a:ext cx="6858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4443413" y="3230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267200"/>
            <a:ext cx="65722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4370388" y="3257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46089" name="Picture 9" descr="j03567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257800"/>
            <a:ext cx="10668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4408488" y="32623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46091" name="Picture 11" descr="j035746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86200"/>
            <a:ext cx="5556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12" descr="j039799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105886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Picture 13" descr="j039799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04800"/>
            <a:ext cx="105886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6600" b="1" dirty="0">
                <a:ln>
                  <a:solidFill>
                    <a:schemeClr val="bg2"/>
                  </a:solidFill>
                </a:ln>
                <a:solidFill>
                  <a:schemeClr val="tx1"/>
                </a:solidFill>
                <a:latin typeface="Britannic Bold" pitchFamily="34" charset="0"/>
              </a:rPr>
              <a:t>Activities!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8006" y="1371600"/>
            <a:ext cx="8382000" cy="4953000"/>
          </a:xfrm>
          <a:noFill/>
        </p:spPr>
        <p:txBody>
          <a:bodyPr/>
          <a:lstStyle/>
          <a:p>
            <a:pPr marL="0" indent="0" algn="ctr" eaLnBrk="1" hangingPunct="1">
              <a:buClr>
                <a:srgbClr val="FF6600"/>
              </a:buClr>
              <a:buSzPct val="120000"/>
              <a:buNone/>
              <a:defRPr/>
            </a:pPr>
            <a:endParaRPr lang="en-US" altLang="en-US" sz="2000" dirty="0">
              <a:latin typeface="Broadway" panose="04040905080B02020502" pitchFamily="82" charset="0"/>
            </a:endParaRPr>
          </a:p>
          <a:p>
            <a:pPr marL="0" indent="0" algn="ctr" eaLnBrk="1" hangingPunct="1">
              <a:buClr>
                <a:schemeClr val="bg2"/>
              </a:buClr>
              <a:buNone/>
              <a:defRPr/>
            </a:pPr>
            <a:r>
              <a:rPr lang="en-US" altLang="en-US" sz="9600" dirty="0">
                <a:ln>
                  <a:solidFill>
                    <a:schemeClr val="bg2"/>
                  </a:solidFill>
                </a:ln>
                <a:solidFill>
                  <a:srgbClr val="FF9966"/>
                </a:solidFill>
                <a:effectLst>
                  <a:glow rad="101600">
                    <a:srgbClr val="CC00CC"/>
                  </a:glow>
                </a:effectLst>
                <a:latin typeface="Berlin Sans FB Demi" panose="020E0802020502020306" pitchFamily="34" charset="0"/>
              </a:rPr>
              <a:t>JAMMIN’</a:t>
            </a:r>
          </a:p>
          <a:p>
            <a:pPr marL="0" indent="0" algn="ctr" eaLnBrk="1" hangingPunct="1">
              <a:buClr>
                <a:schemeClr val="bg2"/>
              </a:buClr>
              <a:buNone/>
              <a:defRPr/>
            </a:pPr>
            <a:r>
              <a:rPr lang="en-US" altLang="en-US" sz="9600" dirty="0">
                <a:ln>
                  <a:solidFill>
                    <a:schemeClr val="bg2"/>
                  </a:solidFill>
                </a:ln>
                <a:solidFill>
                  <a:srgbClr val="CC00C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  <a:t>MINUTE!</a:t>
            </a:r>
          </a:p>
          <a:p>
            <a:pPr marL="0" indent="0" algn="ctr" eaLnBrk="1" hangingPunct="1">
              <a:buClr>
                <a:schemeClr val="bg2"/>
              </a:buClr>
              <a:buNone/>
              <a:defRPr/>
            </a:pPr>
            <a:endParaRPr lang="en-US" altLang="en-US" sz="4000" dirty="0">
              <a:ln>
                <a:solidFill>
                  <a:schemeClr val="bg2"/>
                </a:solidFill>
              </a:ln>
              <a:solidFill>
                <a:srgbClr val="CC00CC"/>
              </a:solidFill>
              <a:effectLst>
                <a:glow rad="101600">
                  <a:srgbClr val="9900CC">
                    <a:alpha val="40000"/>
                  </a:srgbClr>
                </a:glow>
              </a:effectLst>
              <a:latin typeface="Berlin Sans FB Demi" panose="020E0802020502020306" pitchFamily="34" charset="0"/>
            </a:endParaRPr>
          </a:p>
          <a:p>
            <a:pPr marL="0" lvl="0" indent="0" algn="ctr" eaLnBrk="1" hangingPunct="1">
              <a:buClr>
                <a:srgbClr val="FF6600"/>
              </a:buClr>
              <a:buSzPct val="120000"/>
              <a:buNone/>
              <a:defRPr/>
            </a:pPr>
            <a:r>
              <a:rPr lang="en-US" sz="1600" b="1" u="sng" dirty="0">
                <a:solidFill>
                  <a:srgbClr val="000000"/>
                </a:solidFill>
              </a:rPr>
              <a:t>https://</a:t>
            </a:r>
            <a:r>
              <a:rPr lang="en-US" sz="1600" b="1" u="sng" dirty="0">
                <a:solidFill>
                  <a:srgbClr val="000000"/>
                </a:solidFill>
                <a:hlinkClick r:id="rId3"/>
              </a:rPr>
              <a:t>www.youtube.com/watch?v</a:t>
            </a:r>
            <a:r>
              <a:rPr lang="en-US" sz="1600" b="1" u="sng" dirty="0">
                <a:solidFill>
                  <a:srgbClr val="000000"/>
                </a:solidFill>
              </a:rPr>
              <a:t>=-P5jDUwY6Oc</a:t>
            </a:r>
            <a:endParaRPr lang="en-US" sz="1600" dirty="0">
              <a:solidFill>
                <a:srgbClr val="000000"/>
              </a:solidFill>
            </a:endParaRPr>
          </a:p>
          <a:p>
            <a:pPr marL="0" indent="0" algn="ctr" eaLnBrk="1" hangingPunct="1">
              <a:buClr>
                <a:srgbClr val="FF6600"/>
              </a:buClr>
              <a:buSzPct val="120000"/>
              <a:buNone/>
              <a:defRPr/>
            </a:pP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anose="04040905080B02020502" pitchFamily="82" charset="0"/>
            </a:endParaRPr>
          </a:p>
        </p:txBody>
      </p:sp>
      <p:pic>
        <p:nvPicPr>
          <p:cNvPr id="1028" name="Picture 4" descr="C:\Users\agmceli\AppData\Local\Microsoft\Windows\Temporary Internet Files\Content.IE5\EVC0OENV\41mSNaGgEjL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7" y="3424237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gmceli\AppData\Local\Microsoft\Windows\Temporary Internet Files\Content.IE5\ENVZSC05\41mSNaGgEjL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7" y="3424237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9813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C:\Users\agmceli\AppData\Local\Microsoft\Windows\Temporary Internet Files\Content.IE5\ENVZSC05\MC900215796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7" y="3424237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gmceli\AppData\Local\Microsoft\Windows\Temporary Internet Files\Content.IE5\IILOZDNJ\MC900215796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7" y="3424237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gmceli\AppData\Local\Microsoft\Windows\Temporary Internet Files\Content.IE5\OO0W5GFX\Icon_sound_radio.svg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1150">
            <a:off x="251459" y="2688138"/>
            <a:ext cx="1798528" cy="146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" y="1"/>
            <a:ext cx="2096069" cy="14837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931" y="1"/>
            <a:ext cx="2096069" cy="1483734"/>
          </a:xfrm>
          <a:prstGeom prst="rect">
            <a:avLst/>
          </a:prstGeom>
        </p:spPr>
      </p:pic>
      <p:pic>
        <p:nvPicPr>
          <p:cNvPr id="17" name="Picture 2" descr="C:\Users\agmceli\AppData\Local\Microsoft\Windows\Temporary Internet Files\Content.IE5\OO0W5GFX\Icon_sound_radio.svg[1]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453">
            <a:off x="7004926" y="2755131"/>
            <a:ext cx="1936678" cy="157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8892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077200" cy="5181600"/>
          </a:xfrm>
        </p:spPr>
        <p:txBody>
          <a:bodyPr/>
          <a:lstStyle/>
          <a:p>
            <a:pPr algn="ctr" eaLnBrk="1" hangingPunct="1"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r>
              <a:rPr lang="en-US" sz="2000" i="1" dirty="0"/>
              <a:t>(directly related to serving fruits &amp; vegetables)</a:t>
            </a:r>
          </a:p>
          <a:p>
            <a:pPr algn="ctr" eaLnBrk="1" hangingPunct="1"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endParaRPr lang="en-US" sz="800" i="1" dirty="0"/>
          </a:p>
          <a:p>
            <a:pPr lvl="1" eaLnBrk="1" hangingPunct="1">
              <a:buClr>
                <a:srgbClr val="33CC33"/>
              </a:buClr>
              <a:buSzTx/>
              <a:defRPr/>
            </a:pPr>
            <a:r>
              <a:rPr lang="en-US" dirty="0"/>
              <a:t>Costs for fresh </a:t>
            </a:r>
            <a:r>
              <a:rPr lang="en-US" b="1" dirty="0"/>
              <a:t>Fruits</a:t>
            </a:r>
            <a:r>
              <a:rPr lang="en-US" dirty="0"/>
              <a:t> and </a:t>
            </a:r>
            <a:r>
              <a:rPr lang="en-US" b="1" dirty="0"/>
              <a:t>Vegetables</a:t>
            </a:r>
          </a:p>
          <a:p>
            <a:pPr lvl="1" eaLnBrk="1" hangingPunct="1">
              <a:buClr>
                <a:srgbClr val="33CC33"/>
              </a:buClr>
              <a:buSzTx/>
              <a:defRPr/>
            </a:pPr>
            <a:endParaRPr lang="en-US" sz="800" dirty="0"/>
          </a:p>
          <a:p>
            <a:pPr lvl="1" eaLnBrk="1" hangingPunct="1">
              <a:buClr>
                <a:srgbClr val="33CC33"/>
              </a:buClr>
              <a:buSzTx/>
              <a:defRPr/>
            </a:pPr>
            <a:r>
              <a:rPr lang="en-US" b="1" dirty="0"/>
              <a:t>Labor</a:t>
            </a:r>
            <a:r>
              <a:rPr lang="en-US" dirty="0"/>
              <a:t> for preparation and/or service </a:t>
            </a:r>
          </a:p>
          <a:p>
            <a:pPr lvl="1" eaLnBrk="1" hangingPunct="1">
              <a:buClr>
                <a:srgbClr val="FF9999"/>
              </a:buClr>
              <a:buSzTx/>
              <a:buFont typeface="Wingdings" pitchFamily="2" charset="2"/>
              <a:buNone/>
              <a:defRPr/>
            </a:pPr>
            <a:r>
              <a:rPr lang="en-US" dirty="0"/>
              <a:t>   of fruits and vegetables --- </a:t>
            </a:r>
          </a:p>
          <a:p>
            <a:pPr lvl="2" eaLnBrk="1" hangingPunct="1">
              <a:buClr>
                <a:srgbClr val="FF9999"/>
              </a:buClr>
              <a:buSzTx/>
              <a:defRPr/>
            </a:pPr>
            <a:r>
              <a:rPr lang="en-US" dirty="0"/>
              <a:t> Limited to </a:t>
            </a:r>
            <a:r>
              <a:rPr lang="en-US" b="1" dirty="0"/>
              <a:t>25% of Total Budget</a:t>
            </a:r>
            <a:r>
              <a:rPr lang="en-US" dirty="0"/>
              <a:t> </a:t>
            </a:r>
          </a:p>
          <a:p>
            <a:pPr lvl="2" eaLnBrk="1" hangingPunct="1">
              <a:buClr>
                <a:srgbClr val="FF9999"/>
              </a:buClr>
              <a:buSzTx/>
              <a:defRPr/>
            </a:pPr>
            <a:r>
              <a:rPr lang="en-US" dirty="0"/>
              <a:t> Must be reasonable</a:t>
            </a:r>
          </a:p>
          <a:p>
            <a:pPr lvl="2" eaLnBrk="1" hangingPunct="1">
              <a:buClr>
                <a:srgbClr val="FF9999"/>
              </a:buClr>
              <a:buSzTx/>
              <a:defRPr/>
            </a:pPr>
            <a:r>
              <a:rPr lang="en-US" dirty="0"/>
              <a:t> Can include wages &amp; fringe benefits </a:t>
            </a:r>
            <a:endParaRPr lang="en-US" b="1" dirty="0"/>
          </a:p>
          <a:p>
            <a:pPr marL="457200" lvl="1" indent="0" eaLnBrk="1" hangingPunct="1">
              <a:buClr>
                <a:srgbClr val="FF9999"/>
              </a:buClr>
              <a:buSzTx/>
              <a:buFont typeface="Wingdings" pitchFamily="2" charset="2"/>
              <a:buNone/>
              <a:defRPr/>
            </a:pPr>
            <a:endParaRPr lang="en-US" sz="1600" dirty="0"/>
          </a:p>
          <a:p>
            <a:pPr eaLnBrk="1" hangingPunct="1">
              <a:buFont typeface="Wingdings" pitchFamily="2" charset="2"/>
              <a:buNone/>
              <a:defRPr/>
            </a:pPr>
            <a:endParaRPr lang="en-US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"/>
            <a:ext cx="7772400" cy="1333500"/>
          </a:xfrm>
        </p:spPr>
        <p:txBody>
          <a:bodyPr/>
          <a:lstStyle/>
          <a:p>
            <a:pPr algn="ctr">
              <a:defRPr/>
            </a:pPr>
            <a:b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Financial: </a:t>
            </a:r>
            <a:r>
              <a:rPr lang="en-US" sz="4000" b="1" dirty="0">
                <a:solidFill>
                  <a:schemeClr val="tx1"/>
                </a:solidFill>
                <a:latin typeface="+mn-lt"/>
              </a:rPr>
              <a:t>Two Categories</a:t>
            </a:r>
            <a:br>
              <a:rPr lang="en-US" sz="4000" b="1" dirty="0">
                <a:solidFill>
                  <a:schemeClr val="tx1"/>
                </a:solidFill>
                <a:latin typeface="+mn-lt"/>
              </a:rPr>
            </a:b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Operating Costs:</a:t>
            </a:r>
            <a:br>
              <a:rPr lang="en-US" sz="1000" i="1" dirty="0"/>
            </a:b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4" descr="FD01615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2362200" cy="1676400"/>
          </a:xfrm>
          <a:prstGeom prst="rect">
            <a:avLst/>
          </a:prstGeom>
          <a:noFill/>
          <a:ln w="31750">
            <a:solidFill>
              <a:srgbClr val="FF0066"/>
            </a:solidFill>
            <a:prstDash val="sysDot"/>
            <a:miter lim="800000"/>
            <a:headEnd/>
            <a:tailEnd/>
          </a:ln>
          <a:effectLst>
            <a:glow rad="127000">
              <a:srgbClr val="66FF33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848600" cy="3733800"/>
          </a:xfrm>
        </p:spPr>
        <p:txBody>
          <a:bodyPr/>
          <a:lstStyle/>
          <a:p>
            <a:pPr marL="457200" lvl="1" indent="0" eaLnBrk="1" hangingPunct="1">
              <a:buClr>
                <a:srgbClr val="FF9999"/>
              </a:buClr>
              <a:buSzTx/>
              <a:buFont typeface="Wingdings" pitchFamily="2" charset="2"/>
              <a:buNone/>
              <a:defRPr/>
            </a:pPr>
            <a:endParaRPr lang="en-US" sz="1600" dirty="0"/>
          </a:p>
          <a:p>
            <a:pPr lvl="1" eaLnBrk="1" hangingPunct="1">
              <a:buClr>
                <a:srgbClr val="33CC33"/>
              </a:buClr>
              <a:buSzTx/>
              <a:defRPr/>
            </a:pPr>
            <a:r>
              <a:rPr lang="en-US" sz="4000" b="1" dirty="0"/>
              <a:t>Small Supplies </a:t>
            </a:r>
            <a:r>
              <a:rPr lang="en-US" sz="4000" dirty="0"/>
              <a:t>or Other</a:t>
            </a:r>
          </a:p>
          <a:p>
            <a:pPr marL="457200" lvl="1" indent="0" eaLnBrk="1" hangingPunct="1"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r>
              <a:rPr lang="en-US" sz="1000" dirty="0"/>
              <a:t> </a:t>
            </a:r>
          </a:p>
          <a:p>
            <a:pPr lvl="2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defRPr/>
            </a:pPr>
            <a:r>
              <a:rPr lang="en-US" sz="3200" b="1" dirty="0"/>
              <a:t> Low Fat Dressings </a:t>
            </a:r>
            <a:r>
              <a:rPr lang="en-US" sz="3200" dirty="0"/>
              <a:t>for Veggies</a:t>
            </a:r>
          </a:p>
          <a:p>
            <a:pPr lvl="2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defRPr/>
            </a:pPr>
            <a:endParaRPr lang="en-US" sz="1000" dirty="0"/>
          </a:p>
          <a:p>
            <a:pPr lvl="2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defRPr/>
            </a:pPr>
            <a:r>
              <a:rPr lang="en-US" sz="3200" b="1" dirty="0"/>
              <a:t> Paper Supplies</a:t>
            </a:r>
          </a:p>
          <a:p>
            <a:pPr marL="914400" lvl="2" indent="0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itchFamily="2" charset="2"/>
              <a:buNone/>
              <a:defRPr/>
            </a:pPr>
            <a:r>
              <a:rPr lang="en-US" b="1" dirty="0"/>
              <a:t>    </a:t>
            </a:r>
            <a:r>
              <a:rPr lang="en-US" sz="2400" i="1" dirty="0"/>
              <a:t>(utensils, soufflé cups, napkins, plates…)</a:t>
            </a:r>
          </a:p>
          <a:p>
            <a:pPr marL="914400" lvl="2" indent="0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itchFamily="2" charset="2"/>
              <a:buNone/>
              <a:defRPr/>
            </a:pPr>
            <a:endParaRPr lang="en-US" sz="1000" i="1" dirty="0"/>
          </a:p>
          <a:p>
            <a:pPr lvl="2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defRPr/>
            </a:pPr>
            <a:r>
              <a:rPr lang="en-US" sz="3200" b="1" dirty="0"/>
              <a:t> Cleaning Supplies</a:t>
            </a:r>
          </a:p>
          <a:p>
            <a:pPr marL="914400" lvl="2" indent="0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itchFamily="2" charset="2"/>
              <a:buNone/>
              <a:defRPr/>
            </a:pPr>
            <a:r>
              <a:rPr lang="en-US" b="1" dirty="0"/>
              <a:t>    </a:t>
            </a:r>
            <a:r>
              <a:rPr lang="en-US" sz="2400" i="1" dirty="0"/>
              <a:t>(trash bags, hand wipes, sanitizer…)</a:t>
            </a:r>
            <a:endParaRPr lang="en-US" sz="2400" b="1" dirty="0"/>
          </a:p>
          <a:p>
            <a:pPr lvl="2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defRPr/>
            </a:pPr>
            <a:endParaRPr lang="en-US" sz="2000" i="1" dirty="0"/>
          </a:p>
          <a:p>
            <a:pPr marL="914400" lvl="2" indent="0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itchFamily="2" charset="2"/>
              <a:buNone/>
              <a:defRPr/>
            </a:pPr>
            <a:endParaRPr lang="en-US" sz="2000" i="1" dirty="0"/>
          </a:p>
          <a:p>
            <a:pPr marL="914400" lvl="2" indent="0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itchFamily="2" charset="2"/>
              <a:buNone/>
              <a:defRPr/>
            </a:pPr>
            <a:endParaRPr lang="en-US" b="1" dirty="0"/>
          </a:p>
        </p:txBody>
      </p:sp>
      <p:pic>
        <p:nvPicPr>
          <p:cNvPr id="48131" name="Picture 5" descr="j04387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7150"/>
            <a:ext cx="2276475" cy="1982788"/>
          </a:xfrm>
          <a:prstGeom prst="rect">
            <a:avLst/>
          </a:prstGeom>
          <a:noFill/>
          <a:ln w="4127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7150"/>
            <a:ext cx="7315200" cy="1420813"/>
          </a:xfrm>
        </p:spPr>
        <p:txBody>
          <a:bodyPr/>
          <a:lstStyle/>
          <a:p>
            <a:pPr algn="ctr">
              <a:defRPr/>
            </a:pPr>
            <a:br>
              <a:rPr lang="en-US" sz="3600" b="1" dirty="0">
                <a:solidFill>
                  <a:srgbClr val="663300"/>
                </a:solidFill>
                <a:latin typeface="+mn-lt"/>
              </a:rPr>
            </a:br>
            <a:br>
              <a:rPr lang="en-US" sz="3600" b="1" dirty="0">
                <a:solidFill>
                  <a:srgbClr val="663300"/>
                </a:solidFill>
                <a:latin typeface="+mn-lt"/>
              </a:rPr>
            </a:br>
            <a:r>
              <a:rPr lang="en-US" sz="36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Financial</a:t>
            </a:r>
            <a:r>
              <a:rPr lang="en-US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Operating Costs:</a:t>
            </a:r>
            <a:br>
              <a:rPr lang="en-US" sz="1050" i="1" dirty="0"/>
            </a:br>
            <a:br>
              <a:rPr lang="en-US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000" b="1" dirty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8133" name="Picture 5" descr="j04387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57150"/>
            <a:ext cx="2328862" cy="2028825"/>
          </a:xfrm>
          <a:prstGeom prst="rect">
            <a:avLst/>
          </a:prstGeom>
          <a:noFill/>
          <a:ln w="4127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8905875" cy="3733800"/>
          </a:xfrm>
        </p:spPr>
        <p:txBody>
          <a:bodyPr/>
          <a:lstStyle/>
          <a:p>
            <a:pPr marL="457200" lvl="1" indent="0" eaLnBrk="1" hangingPunct="1">
              <a:buClr>
                <a:srgbClr val="FF9999"/>
              </a:buClr>
              <a:buSzTx/>
              <a:buFont typeface="Wingdings" pitchFamily="2" charset="2"/>
              <a:buNone/>
              <a:defRPr/>
            </a:pPr>
            <a:endParaRPr lang="en-US" sz="1600" dirty="0"/>
          </a:p>
          <a:p>
            <a:pPr lvl="1" eaLnBrk="1" hangingPunct="1">
              <a:buClr>
                <a:srgbClr val="33CC33"/>
              </a:buClr>
              <a:buSzTx/>
              <a:defRPr/>
            </a:pPr>
            <a:r>
              <a:rPr lang="en-US" sz="4000" b="1" dirty="0"/>
              <a:t> Small Supplies </a:t>
            </a:r>
            <a:r>
              <a:rPr lang="en-US" sz="4000" dirty="0"/>
              <a:t>or Other</a:t>
            </a:r>
          </a:p>
          <a:p>
            <a:pPr marL="457200" lvl="1" indent="0" eaLnBrk="1" hangingPunct="1"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r>
              <a:rPr lang="en-US" sz="1000" dirty="0"/>
              <a:t> </a:t>
            </a:r>
          </a:p>
          <a:p>
            <a:pPr lvl="2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defRPr/>
            </a:pPr>
            <a:r>
              <a:rPr lang="en-US" sz="3200" b="1" dirty="0"/>
              <a:t> Small Kitchen Supplies</a:t>
            </a:r>
          </a:p>
          <a:p>
            <a:pPr marL="914400" lvl="2" indent="0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itchFamily="2" charset="2"/>
              <a:buNone/>
              <a:defRPr/>
            </a:pPr>
            <a:r>
              <a:rPr lang="en-US" sz="3200" b="1" dirty="0"/>
              <a:t>   </a:t>
            </a:r>
            <a:r>
              <a:rPr lang="en-US" sz="2400" i="1" dirty="0"/>
              <a:t>(paring knives, cutting boards, baskets, bowls, bags…)</a:t>
            </a:r>
          </a:p>
          <a:p>
            <a:pPr marL="914400" lvl="2" indent="0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itchFamily="2" charset="2"/>
              <a:buNone/>
              <a:defRPr/>
            </a:pPr>
            <a:endParaRPr lang="en-US" sz="1000" b="1" dirty="0"/>
          </a:p>
          <a:p>
            <a:pPr lvl="2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defRPr/>
            </a:pPr>
            <a:r>
              <a:rPr lang="en-US" sz="3200" b="1" dirty="0"/>
              <a:t> Small Equipment </a:t>
            </a:r>
            <a:r>
              <a:rPr lang="en-US" sz="2400" i="1" dirty="0"/>
              <a:t>(carts, orange </a:t>
            </a:r>
            <a:r>
              <a:rPr lang="en-US" sz="2400" i="1" dirty="0" err="1"/>
              <a:t>sectionizers</a:t>
            </a:r>
            <a:r>
              <a:rPr lang="en-US" sz="2400" i="1" dirty="0"/>
              <a:t>…)</a:t>
            </a:r>
          </a:p>
          <a:p>
            <a:pPr marL="914400" lvl="2" indent="0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buNone/>
              <a:defRPr/>
            </a:pPr>
            <a:r>
              <a:rPr lang="en-US" sz="2400" i="1" dirty="0"/>
              <a:t>     </a:t>
            </a:r>
            <a:r>
              <a:rPr lang="en-US" sz="2400" b="1" i="1" dirty="0"/>
              <a:t>May &amp; June Purchases Must Be Approved By</a:t>
            </a:r>
          </a:p>
          <a:p>
            <a:pPr marL="914400" lvl="2" indent="0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buNone/>
              <a:defRPr/>
            </a:pPr>
            <a:r>
              <a:rPr lang="en-US" sz="2400" b="1" i="1" dirty="0"/>
              <a:t>    FFVP Coordinator!</a:t>
            </a:r>
          </a:p>
          <a:p>
            <a:pPr marL="914400" lvl="2" indent="0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itchFamily="2" charset="2"/>
              <a:buNone/>
              <a:defRPr/>
            </a:pPr>
            <a:endParaRPr lang="en-US" sz="1000" i="1" dirty="0"/>
          </a:p>
          <a:p>
            <a:pPr lvl="2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defRPr/>
            </a:pPr>
            <a:r>
              <a:rPr lang="en-US" sz="3200" b="1" dirty="0"/>
              <a:t> Delivery Charges</a:t>
            </a:r>
            <a:endParaRPr lang="en-US" sz="3200" dirty="0"/>
          </a:p>
          <a:p>
            <a:pPr lvl="2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defRPr/>
            </a:pPr>
            <a:endParaRPr lang="en-US" sz="1000" dirty="0"/>
          </a:p>
          <a:p>
            <a:pPr marL="914400" lvl="2" indent="0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itchFamily="2" charset="2"/>
              <a:buNone/>
              <a:defRPr/>
            </a:pPr>
            <a:endParaRPr lang="en-US" sz="1000" i="1" dirty="0"/>
          </a:p>
          <a:p>
            <a:pPr lvl="2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defRPr/>
            </a:pPr>
            <a:endParaRPr lang="en-US" sz="2000" i="1" dirty="0"/>
          </a:p>
          <a:p>
            <a:pPr marL="914400" lvl="2" indent="0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itchFamily="2" charset="2"/>
              <a:buNone/>
              <a:defRPr/>
            </a:pPr>
            <a:endParaRPr lang="en-US" sz="2000" i="1" dirty="0"/>
          </a:p>
          <a:p>
            <a:pPr marL="914400" lvl="2" indent="0" eaLnBrk="1" hangingPunct="1"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itchFamily="2" charset="2"/>
              <a:buNone/>
              <a:defRPr/>
            </a:pPr>
            <a:endParaRPr lang="en-US" b="1" dirty="0"/>
          </a:p>
        </p:txBody>
      </p:sp>
      <p:pic>
        <p:nvPicPr>
          <p:cNvPr id="49155" name="Picture 5" descr="j04387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7150"/>
            <a:ext cx="2276475" cy="1982788"/>
          </a:xfrm>
          <a:prstGeom prst="rect">
            <a:avLst/>
          </a:prstGeom>
          <a:noFill/>
          <a:ln w="4127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7150"/>
            <a:ext cx="7315200" cy="1420813"/>
          </a:xfrm>
        </p:spPr>
        <p:txBody>
          <a:bodyPr/>
          <a:lstStyle/>
          <a:p>
            <a:pPr algn="ctr">
              <a:defRPr/>
            </a:pPr>
            <a:br>
              <a:rPr lang="en-US" sz="3600" b="1" dirty="0">
                <a:solidFill>
                  <a:srgbClr val="663300"/>
                </a:solidFill>
                <a:latin typeface="+mn-lt"/>
              </a:rPr>
            </a:br>
            <a:br>
              <a:rPr lang="en-US" sz="3600" b="1" dirty="0">
                <a:solidFill>
                  <a:srgbClr val="663300"/>
                </a:solidFill>
                <a:latin typeface="+mn-lt"/>
              </a:rPr>
            </a:br>
            <a:r>
              <a:rPr lang="en-US" sz="36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Financial</a:t>
            </a:r>
            <a:r>
              <a:rPr lang="en-US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Operating Costs:</a:t>
            </a:r>
            <a:br>
              <a:rPr lang="en-US" sz="1050" i="1" dirty="0"/>
            </a:br>
            <a:br>
              <a:rPr lang="en-US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000" b="1" dirty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9157" name="Picture 5" descr="j04387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57150"/>
            <a:ext cx="2328862" cy="2028825"/>
          </a:xfrm>
          <a:prstGeom prst="rect">
            <a:avLst/>
          </a:prstGeom>
          <a:noFill/>
          <a:ln w="4127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27000"/>
            <a:ext cx="5410200" cy="1473200"/>
          </a:xfrm>
        </p:spPr>
        <p:txBody>
          <a:bodyPr/>
          <a:lstStyle/>
          <a:p>
            <a:pPr algn="ctr" eaLnBrk="1" hangingPunct="1">
              <a:defRPr/>
            </a:pPr>
            <a:b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Financial</a:t>
            </a:r>
            <a: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Responsibilities:</a:t>
            </a:r>
            <a:b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chemeClr val="tx1"/>
                </a:solidFill>
              </a:rPr>
              <a:t>Two Categories</a:t>
            </a:r>
            <a:b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839200" cy="4953000"/>
          </a:xfrm>
        </p:spPr>
        <p:txBody>
          <a:bodyPr/>
          <a:lstStyle/>
          <a:p>
            <a:pPr marL="457200" lvl="1" indent="0" algn="ctr" eaLnBrk="1" hangingPunct="1">
              <a:buClr>
                <a:srgbClr val="FF9999"/>
              </a:buClr>
              <a:buSzTx/>
              <a:buFont typeface="Wingdings" pitchFamily="2" charset="2"/>
              <a:buNone/>
              <a:defRPr/>
            </a:pP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Administrative Costs:</a:t>
            </a:r>
            <a:br>
              <a:rPr lang="en-US" sz="800" i="1" dirty="0"/>
            </a:br>
            <a:r>
              <a:rPr lang="en-US" sz="2400" i="1" dirty="0"/>
              <a:t>FFVP costs not related to preparation &amp; service of fruits/vegetables</a:t>
            </a:r>
          </a:p>
          <a:p>
            <a:pPr lvl="1" eaLnBrk="1" hangingPunct="1">
              <a:buClr>
                <a:srgbClr val="FF9999"/>
              </a:buClr>
              <a:buSzTx/>
              <a:defRPr/>
            </a:pPr>
            <a:endParaRPr lang="en-US" sz="800" dirty="0"/>
          </a:p>
          <a:p>
            <a:pPr lvl="2" eaLnBrk="1" hangingPunct="1">
              <a:buClr>
                <a:srgbClr val="33CC33"/>
              </a:buClr>
              <a:buSzTx/>
              <a:defRPr/>
            </a:pPr>
            <a:r>
              <a:rPr lang="en-US" sz="3600" b="1" dirty="0"/>
              <a:t> Equipment </a:t>
            </a:r>
          </a:p>
          <a:p>
            <a:pPr marL="914400" lvl="2" indent="0" eaLnBrk="1" hangingPunct="1">
              <a:buClr>
                <a:srgbClr val="FF9999"/>
              </a:buClr>
              <a:buSzTx/>
              <a:buFont typeface="Wingdings" pitchFamily="2" charset="2"/>
              <a:buNone/>
              <a:defRPr/>
            </a:pPr>
            <a:r>
              <a:rPr lang="en-US" i="1" dirty="0"/>
              <a:t>(refrigerators, coolers, portable kiosks, portable food bars)</a:t>
            </a:r>
          </a:p>
          <a:p>
            <a:pPr lvl="3" eaLnBrk="1" hangingPunct="1">
              <a:buClr>
                <a:srgbClr val="FF9999"/>
              </a:buClr>
              <a:buSzPct val="135000"/>
              <a:defRPr/>
            </a:pPr>
            <a:r>
              <a:rPr lang="en-US" sz="3200" b="1" dirty="0"/>
              <a:t>“Large Equipment Request Form” </a:t>
            </a:r>
            <a:r>
              <a:rPr lang="en-US" i="1" dirty="0"/>
              <a:t>--- </a:t>
            </a:r>
          </a:p>
          <a:p>
            <a:pPr marL="1371600" lvl="3" indent="0" eaLnBrk="1" hangingPunct="1">
              <a:buClr>
                <a:srgbClr val="FF9999"/>
              </a:buClr>
              <a:buSzPct val="135000"/>
              <a:buFont typeface="Wingdings" pitchFamily="2" charset="2"/>
              <a:buNone/>
              <a:defRPr/>
            </a:pPr>
            <a:r>
              <a:rPr lang="en-US" i="1" dirty="0"/>
              <a:t>      </a:t>
            </a:r>
            <a:r>
              <a:rPr lang="en-US" sz="2800" i="1" dirty="0"/>
              <a:t>Approval Prior to Ordering! </a:t>
            </a:r>
            <a:r>
              <a:rPr lang="en-US" sz="2400" i="1" dirty="0"/>
              <a:t>(flash drive)</a:t>
            </a:r>
          </a:p>
          <a:p>
            <a:pPr marL="1371600" lvl="3" indent="0" eaLnBrk="1" hangingPunct="1">
              <a:buClr>
                <a:srgbClr val="FF9999"/>
              </a:buClr>
              <a:buSzPct val="135000"/>
              <a:buFont typeface="Wingdings" pitchFamily="2" charset="2"/>
              <a:buNone/>
              <a:defRPr/>
            </a:pPr>
            <a:endParaRPr lang="en-US" sz="1400" i="1" dirty="0"/>
          </a:p>
          <a:p>
            <a:pPr lvl="3" eaLnBrk="1" hangingPunct="1">
              <a:buClr>
                <a:srgbClr val="FF9999"/>
              </a:buClr>
              <a:buSzPct val="135000"/>
              <a:defRPr/>
            </a:pPr>
            <a:r>
              <a:rPr lang="en-US" sz="3200" b="1" dirty="0"/>
              <a:t> Must Be Submitted By January 31</a:t>
            </a:r>
          </a:p>
          <a:p>
            <a:pPr lvl="2" eaLnBrk="1" hangingPunct="1">
              <a:buClr>
                <a:srgbClr val="FF9999"/>
              </a:buClr>
              <a:buSzTx/>
              <a:defRPr/>
            </a:pPr>
            <a:endParaRPr lang="en-US" sz="800" i="1" dirty="0"/>
          </a:p>
        </p:txBody>
      </p:sp>
      <p:pic>
        <p:nvPicPr>
          <p:cNvPr id="5" name="Picture 5" descr="j02509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544">
            <a:off x="298589" y="267688"/>
            <a:ext cx="1388247" cy="1433420"/>
          </a:xfrm>
          <a:prstGeom prst="rect">
            <a:avLst/>
          </a:prstGeom>
          <a:solidFill>
            <a:srgbClr val="FFFFFF"/>
          </a:solidFill>
          <a:ln w="63500" cap="rnd">
            <a:solidFill>
              <a:srgbClr val="FF0066"/>
            </a:solidFill>
            <a:prstDash val="sysDot"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Picture 5" descr="j02509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544">
            <a:off x="7461389" y="267688"/>
            <a:ext cx="1388247" cy="1433420"/>
          </a:xfrm>
          <a:prstGeom prst="rect">
            <a:avLst/>
          </a:prstGeom>
          <a:solidFill>
            <a:srgbClr val="FFFFFF"/>
          </a:solidFill>
          <a:ln w="63500" cap="rnd">
            <a:solidFill>
              <a:srgbClr val="FF0066"/>
            </a:solidFill>
            <a:prstDash val="sysDot"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839200" cy="4953000"/>
          </a:xfrm>
        </p:spPr>
        <p:txBody>
          <a:bodyPr/>
          <a:lstStyle/>
          <a:p>
            <a:pPr lvl="2" eaLnBrk="1" hangingPunct="1">
              <a:buClr>
                <a:srgbClr val="FF9999"/>
              </a:buClr>
              <a:buSzTx/>
            </a:pPr>
            <a:endParaRPr lang="en-US" altLang="en-US" sz="800" i="1"/>
          </a:p>
        </p:txBody>
      </p:sp>
      <p:pic>
        <p:nvPicPr>
          <p:cNvPr id="5" name="Picture 5" descr="j02509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544">
            <a:off x="322869" y="249101"/>
            <a:ext cx="1204446" cy="1243638"/>
          </a:xfrm>
          <a:prstGeom prst="rect">
            <a:avLst/>
          </a:prstGeom>
          <a:solidFill>
            <a:srgbClr val="FFFFFF"/>
          </a:solidFill>
          <a:ln w="63500" cap="rnd">
            <a:solidFill>
              <a:srgbClr val="FF0066"/>
            </a:solidFill>
            <a:prstDash val="sysDot"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Picture 5" descr="j02509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544">
            <a:off x="7679834" y="283579"/>
            <a:ext cx="1118352" cy="1154742"/>
          </a:xfrm>
          <a:prstGeom prst="rect">
            <a:avLst/>
          </a:prstGeom>
          <a:solidFill>
            <a:srgbClr val="FFFFFF"/>
          </a:solidFill>
          <a:ln w="63500" cap="rnd">
            <a:solidFill>
              <a:srgbClr val="FF0066"/>
            </a:solidFill>
            <a:prstDash val="sysDot"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7296"/>
            <a:ext cx="5268912" cy="6563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Callout 7"/>
          <p:cNvSpPr/>
          <p:nvPr/>
        </p:nvSpPr>
        <p:spPr>
          <a:xfrm>
            <a:off x="6557123" y="2286000"/>
            <a:ext cx="2358832" cy="860466"/>
          </a:xfrm>
          <a:prstGeom prst="wedgeEllipseCallout">
            <a:avLst>
              <a:gd name="adj1" fmla="val -83048"/>
              <a:gd name="adj2" fmla="val -208649"/>
            </a:avLst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Submit by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January 31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9250"/>
            <a:ext cx="7772400" cy="1143000"/>
          </a:xfr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br>
              <a:rPr lang="en-US" b="1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b="1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Financial Responsibilities</a:t>
            </a:r>
            <a:br>
              <a:rPr lang="en-US" b="1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4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Administrative Costs:</a:t>
            </a:r>
            <a:br>
              <a:rPr lang="en-US" sz="800" i="1">
                <a:solidFill>
                  <a:srgbClr val="000000"/>
                </a:solidFill>
                <a:latin typeface="Arial" charset="0"/>
              </a:rPr>
            </a:br>
            <a:br>
              <a:rPr lang="en-US" sz="800" i="1">
                <a:solidFill>
                  <a:srgbClr val="000000"/>
                </a:solidFill>
                <a:latin typeface="Arial" charset="0"/>
              </a:rPr>
            </a:br>
            <a:b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itchFamily="34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001000" cy="5105400"/>
          </a:xfrm>
        </p:spPr>
        <p:txBody>
          <a:bodyPr/>
          <a:lstStyle/>
          <a:p>
            <a:pPr lvl="1" eaLnBrk="1" hangingPunct="1">
              <a:buClr>
                <a:srgbClr val="33CC33"/>
              </a:buClr>
              <a:buSzTx/>
              <a:defRPr/>
            </a:pPr>
            <a:r>
              <a:rPr lang="en-US" sz="3900" dirty="0"/>
              <a:t> </a:t>
            </a:r>
            <a:r>
              <a:rPr lang="en-US" sz="3600" b="1" dirty="0"/>
              <a:t>Administrative Labor </a:t>
            </a:r>
          </a:p>
          <a:p>
            <a:pPr lvl="2" eaLnBrk="1" hangingPunct="1">
              <a:buClr>
                <a:srgbClr val="FF9999"/>
              </a:buClr>
              <a:buSzPct val="135000"/>
              <a:defRPr/>
            </a:pPr>
            <a:r>
              <a:rPr lang="en-US" sz="2800" dirty="0"/>
              <a:t>Costs for  planning, ordering, managing records, submitting reimbursement claims, coordinating nutrition ed. Activities</a:t>
            </a:r>
          </a:p>
          <a:p>
            <a:pPr lvl="2" eaLnBrk="1" hangingPunct="1">
              <a:buClr>
                <a:srgbClr val="FF9999"/>
              </a:buClr>
              <a:buSzPct val="135000"/>
              <a:defRPr/>
            </a:pPr>
            <a:endParaRPr lang="en-US" sz="800" dirty="0"/>
          </a:p>
          <a:p>
            <a:pPr lvl="2" eaLnBrk="1" hangingPunct="1">
              <a:buClr>
                <a:srgbClr val="FF9999"/>
              </a:buClr>
              <a:buSzPct val="135000"/>
              <a:defRPr/>
            </a:pPr>
            <a:r>
              <a:rPr lang="en-US" sz="2800" dirty="0"/>
              <a:t>Salaries/Hourly </a:t>
            </a:r>
            <a:r>
              <a:rPr lang="en-US" sz="3100" dirty="0"/>
              <a:t>rates &amp; fringe benefits</a:t>
            </a:r>
          </a:p>
          <a:p>
            <a:pPr marL="914400" lvl="2" indent="0" eaLnBrk="1" hangingPunct="1">
              <a:buClr>
                <a:srgbClr val="FF9999"/>
              </a:buClr>
              <a:buSzTx/>
              <a:buFont typeface="Wingdings" pitchFamily="2" charset="2"/>
              <a:buNone/>
              <a:defRPr/>
            </a:pPr>
            <a:endParaRPr lang="en-US" sz="1400" i="1" dirty="0"/>
          </a:p>
          <a:p>
            <a:pPr lvl="1" eaLnBrk="1" hangingPunct="1">
              <a:buClr>
                <a:srgbClr val="33CC33"/>
              </a:buClr>
              <a:buSzTx/>
              <a:defRPr/>
            </a:pPr>
            <a:r>
              <a:rPr lang="en-US" sz="3900" dirty="0">
                <a:solidFill>
                  <a:srgbClr val="000000"/>
                </a:solidFill>
              </a:rPr>
              <a:t> </a:t>
            </a:r>
            <a:r>
              <a:rPr lang="en-US" sz="3900" b="1" dirty="0">
                <a:solidFill>
                  <a:srgbClr val="000000"/>
                </a:solidFill>
              </a:rPr>
              <a:t>Supplies</a:t>
            </a:r>
          </a:p>
          <a:p>
            <a:pPr lvl="3" eaLnBrk="1" hangingPunct="1">
              <a:buClr>
                <a:schemeClr val="accent6">
                  <a:lumMod val="40000"/>
                  <a:lumOff val="60000"/>
                </a:schemeClr>
              </a:buClr>
              <a:buSzPct val="135000"/>
              <a:defRPr/>
            </a:pPr>
            <a:r>
              <a:rPr lang="en-US" sz="2800" dirty="0">
                <a:solidFill>
                  <a:srgbClr val="000000"/>
                </a:solidFill>
              </a:rPr>
              <a:t>Paper for Administrative</a:t>
            </a:r>
          </a:p>
          <a:p>
            <a:pPr lvl="3" eaLnBrk="1" hangingPunct="1">
              <a:buClr>
                <a:schemeClr val="accent6">
                  <a:lumMod val="40000"/>
                  <a:lumOff val="60000"/>
                </a:schemeClr>
              </a:buClr>
              <a:buSzPct val="135000"/>
              <a:defRPr/>
            </a:pPr>
            <a:endParaRPr lang="en-US" sz="800" dirty="0">
              <a:solidFill>
                <a:srgbClr val="000000"/>
              </a:solidFill>
            </a:endParaRPr>
          </a:p>
          <a:p>
            <a:pPr lvl="3" eaLnBrk="1" hangingPunct="1">
              <a:buClr>
                <a:schemeClr val="accent6">
                  <a:lumMod val="40000"/>
                  <a:lumOff val="60000"/>
                </a:schemeClr>
              </a:buClr>
              <a:buSzPct val="135000"/>
              <a:defRPr/>
            </a:pPr>
            <a:r>
              <a:rPr lang="en-US" sz="2800" dirty="0">
                <a:solidFill>
                  <a:srgbClr val="000000"/>
                </a:solidFill>
              </a:rPr>
              <a:t>Paper for copying info. for classrooms </a:t>
            </a:r>
          </a:p>
          <a:p>
            <a:pPr marL="914400" lvl="2" indent="0" eaLnBrk="1" hangingPunct="1">
              <a:buClr>
                <a:srgbClr val="FF9999"/>
              </a:buClr>
              <a:buSzTx/>
              <a:buFont typeface="Wingdings" pitchFamily="2" charset="2"/>
              <a:buNone/>
              <a:defRPr/>
            </a:pPr>
            <a:endParaRPr lang="en-US" i="1" dirty="0"/>
          </a:p>
          <a:p>
            <a:pPr lvl="2" eaLnBrk="1" hangingPunct="1"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endParaRPr lang="en-US" sz="1600" i="1" dirty="0"/>
          </a:p>
        </p:txBody>
      </p:sp>
      <p:pic>
        <p:nvPicPr>
          <p:cNvPr id="5" name="Picture 5" descr="j02509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544">
            <a:off x="7151925" y="241742"/>
            <a:ext cx="1578523" cy="1737418"/>
          </a:xfrm>
          <a:prstGeom prst="rect">
            <a:avLst/>
          </a:prstGeom>
          <a:solidFill>
            <a:srgbClr val="FFFFFF"/>
          </a:solidFill>
          <a:ln w="63500" cap="rnd">
            <a:solidFill>
              <a:srgbClr val="FF0066"/>
            </a:solidFill>
            <a:prstDash val="sysDot"/>
            <a:miter lim="800000"/>
            <a:headEnd/>
            <a:tailEnd/>
          </a:ln>
          <a:effectLst>
            <a:glow rad="127000">
              <a:schemeClr val="accent6">
                <a:lumMod val="40000"/>
                <a:lumOff val="60000"/>
              </a:schemeClr>
            </a:glow>
            <a:outerShdw blurRad="76200" dist="50800" dir="5400000" algn="ctr" rotWithShape="0">
              <a:schemeClr val="accent6">
                <a:lumMod val="20000"/>
                <a:lumOff val="80000"/>
              </a:scheme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89695" y="-144463"/>
            <a:ext cx="7971613" cy="1017977"/>
          </a:xfrm>
        </p:spPr>
        <p:txBody>
          <a:bodyPr/>
          <a:lstStyle/>
          <a:p>
            <a:pPr algn="ctr" eaLnBrk="1" hangingPunct="1"/>
            <a:r>
              <a:rPr lang="en-US" altLang="en-US" sz="6600" b="1" dirty="0">
                <a:latin typeface="Britannic Bold" pitchFamily="34" charset="0"/>
              </a:rPr>
              <a:t>FFVP AWARD!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975" y="609600"/>
            <a:ext cx="8382000" cy="4482964"/>
          </a:xfrm>
          <a:ln>
            <a:solidFill>
              <a:schemeClr val="bg2"/>
            </a:solidFill>
          </a:ln>
        </p:spPr>
        <p:txBody>
          <a:bodyPr/>
          <a:lstStyle/>
          <a:p>
            <a:pPr marL="457200" lvl="1" indent="0" algn="ctr" eaLnBrk="1" hangingPunct="1">
              <a:buClr>
                <a:srgbClr val="FF9999"/>
              </a:buClr>
              <a:buFont typeface="Wingdings" pitchFamily="2" charset="2"/>
              <a:buNone/>
              <a:defRPr/>
            </a:pPr>
            <a:r>
              <a:rPr lang="en-US" sz="4000" b="1" dirty="0">
                <a:latin typeface="Britannic Bold" panose="020B0903060703020204" pitchFamily="34" charset="0"/>
              </a:rPr>
              <a:t>“VIP”</a:t>
            </a:r>
          </a:p>
          <a:p>
            <a:pPr marL="457200" lvl="1" indent="0" algn="ctr" eaLnBrk="1" hangingPunct="1">
              <a:buClr>
                <a:srgbClr val="FF9999"/>
              </a:buClr>
              <a:buFont typeface="Wingdings" pitchFamily="2" charset="2"/>
              <a:buNone/>
              <a:defRPr/>
            </a:pPr>
            <a:r>
              <a:rPr lang="en-US" sz="4000" b="1" dirty="0">
                <a:latin typeface="Britannic Bold" panose="020B0903060703020204" pitchFamily="34" charset="0"/>
              </a:rPr>
              <a:t>Very Impressive Produce</a:t>
            </a:r>
          </a:p>
        </p:txBody>
      </p:sp>
      <p:pic>
        <p:nvPicPr>
          <p:cNvPr id="1027" name="Picture 3" descr="F:\VIP CONTEST 2016\VIP; L B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581828"/>
            <a:ext cx="2587625" cy="1821811"/>
          </a:xfrm>
          <a:prstGeom prst="rect">
            <a:avLst/>
          </a:prstGeom>
          <a:noFill/>
          <a:ln w="38100">
            <a:noFill/>
          </a:ln>
          <a:effectLst>
            <a:glow rad="165100">
              <a:srgbClr val="00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8791" y="4460631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#2 Passaic </a:t>
            </a:r>
          </a:p>
          <a:p>
            <a:r>
              <a:rPr lang="en-US" b="1" dirty="0"/>
              <a:t>  School 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38168" y="4460631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#3 Elizabeth</a:t>
            </a:r>
          </a:p>
          <a:p>
            <a:r>
              <a:rPr lang="en-US" b="1" dirty="0"/>
              <a:t>     School 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31228" y="4275965"/>
            <a:ext cx="3041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#1 Elizabeth School 1 &amp; 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7514" y="2387600"/>
            <a:ext cx="2031999" cy="1523999"/>
          </a:xfrm>
          <a:prstGeom prst="rect">
            <a:avLst/>
          </a:prstGeom>
          <a:ln w="50800">
            <a:solidFill>
              <a:srgbClr val="FFFF00"/>
            </a:solidFill>
          </a:ln>
          <a:effectLst>
            <a:glow rad="127000">
              <a:srgbClr val="CC66FF"/>
            </a:glow>
          </a:effectLst>
        </p:spPr>
      </p:pic>
      <p:pic>
        <p:nvPicPr>
          <p:cNvPr id="6" name="Picture 3" descr="C:\Users\agmceli\AppData\Local\Microsoft\Windows\Temporary Internet Files\Content.IE5\DROJXSGZ\award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59225"/>
            <a:ext cx="1173479" cy="1318516"/>
          </a:xfrm>
          <a:prstGeom prst="rect">
            <a:avLst/>
          </a:prstGeom>
          <a:noFill/>
          <a:effectLst>
            <a:glow rad="63500">
              <a:srgbClr val="CC99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gmceli\AppData\Local\Microsoft\Windows\Temporary Internet Files\Content.IE5\DROJXSGZ\award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63" y="159225"/>
            <a:ext cx="1173479" cy="1318516"/>
          </a:xfrm>
          <a:prstGeom prst="rect">
            <a:avLst/>
          </a:prstGeom>
          <a:noFill/>
          <a:effectLst>
            <a:glow rad="63500">
              <a:srgbClr val="CC99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mail.aol.com/webmail/getPart?uid=30646761&amp;partId=2&amp;scope=STANDARD&amp;saveAs=IMG_0616.JPG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5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48399" y="2490289"/>
            <a:ext cx="2627122" cy="1970341"/>
          </a:xfrm>
          <a:prstGeom prst="rect">
            <a:avLst/>
          </a:prstGeom>
          <a:effectLst>
            <a:glow rad="165100">
              <a:srgbClr val="00FF00"/>
            </a:glow>
          </a:effectLst>
        </p:spPr>
      </p:pic>
      <p:sp>
        <p:nvSpPr>
          <p:cNvPr id="13" name="Oval Callout 12"/>
          <p:cNvSpPr/>
          <p:nvPr/>
        </p:nvSpPr>
        <p:spPr>
          <a:xfrm>
            <a:off x="5984563" y="1524083"/>
            <a:ext cx="3033215" cy="744477"/>
          </a:xfrm>
          <a:prstGeom prst="wedgeEllipseCallout">
            <a:avLst>
              <a:gd name="adj1" fmla="val -84877"/>
              <a:gd name="adj2" fmla="val 16725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TROPHY</a:t>
            </a:r>
          </a:p>
        </p:txBody>
      </p:sp>
      <p:pic>
        <p:nvPicPr>
          <p:cNvPr id="3075" name="Picture 3" descr="C:\Users\agathom\Downloads\20180510_14301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90" y="4708694"/>
            <a:ext cx="2609045" cy="1956784"/>
          </a:xfrm>
          <a:prstGeom prst="rect">
            <a:avLst/>
          </a:prstGeom>
          <a:noFill/>
          <a:ln w="63500">
            <a:solidFill>
              <a:srgbClr val="FF6600"/>
            </a:solidFill>
          </a:ln>
          <a:effectLst>
            <a:glow rad="127000">
              <a:srgbClr val="CC00CC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1390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9250"/>
            <a:ext cx="7772400" cy="1143000"/>
          </a:xfr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br>
              <a:rPr lang="en-US" b="1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b="1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Financial Responsibilities</a:t>
            </a:r>
            <a:br>
              <a:rPr lang="en-US" b="1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4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Administrative Costs:</a:t>
            </a:r>
            <a:br>
              <a:rPr lang="en-US" sz="800" i="1">
                <a:solidFill>
                  <a:srgbClr val="000000"/>
                </a:solidFill>
                <a:latin typeface="Arial" charset="0"/>
              </a:rPr>
            </a:br>
            <a:br>
              <a:rPr lang="en-US" sz="800" i="1">
                <a:solidFill>
                  <a:srgbClr val="000000"/>
                </a:solidFill>
                <a:latin typeface="Arial" charset="0"/>
              </a:rPr>
            </a:br>
            <a:b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001000" cy="4953000"/>
          </a:xfrm>
        </p:spPr>
        <p:txBody>
          <a:bodyPr/>
          <a:lstStyle/>
          <a:p>
            <a:pPr lvl="2" eaLnBrk="1" hangingPunct="1">
              <a:buClr>
                <a:srgbClr val="33CC33"/>
              </a:buClr>
              <a:buSzTx/>
              <a:buFont typeface="Wingdings" pitchFamily="2" charset="2"/>
              <a:buNone/>
            </a:pPr>
            <a:endParaRPr lang="en-US" altLang="en-US" sz="1600" i="1"/>
          </a:p>
          <a:p>
            <a:pPr lvl="2" eaLnBrk="1" hangingPunct="1">
              <a:buClr>
                <a:srgbClr val="33CC33"/>
              </a:buClr>
              <a:buSzTx/>
              <a:buFont typeface="Wingdings" pitchFamily="2" charset="2"/>
              <a:buNone/>
            </a:pPr>
            <a:endParaRPr lang="en-US" altLang="en-US" sz="1600" i="1"/>
          </a:p>
          <a:p>
            <a:pPr marL="457200" lvl="1" indent="0" algn="ctr" eaLnBrk="1" hangingPunct="1">
              <a:buClr>
                <a:srgbClr val="33CC33"/>
              </a:buClr>
              <a:buSzTx/>
              <a:buFont typeface="Wingdings" pitchFamily="2" charset="2"/>
              <a:buNone/>
            </a:pPr>
            <a:r>
              <a:rPr lang="en-US" altLang="en-US" sz="4000" b="1" u="sng"/>
              <a:t>IMPORTANT</a:t>
            </a:r>
            <a:r>
              <a:rPr lang="en-US" altLang="en-US" sz="4000" b="1"/>
              <a:t>:</a:t>
            </a:r>
            <a:r>
              <a:rPr lang="en-US" altLang="en-US" sz="4000"/>
              <a:t>  </a:t>
            </a:r>
          </a:p>
          <a:p>
            <a:pPr marL="457200" lvl="1" indent="0" algn="ctr" eaLnBrk="1" hangingPunct="1">
              <a:buClr>
                <a:srgbClr val="33CC33"/>
              </a:buClr>
              <a:buSzTx/>
              <a:buFont typeface="Wingdings" pitchFamily="2" charset="2"/>
              <a:buNone/>
            </a:pPr>
            <a:r>
              <a:rPr lang="en-US" altLang="en-US" sz="4000" b="1"/>
              <a:t>No more than 10% of total funds may be used for administrative costs</a:t>
            </a:r>
          </a:p>
          <a:p>
            <a:pPr marL="457200" lvl="1" indent="0" algn="ctr" eaLnBrk="1" hangingPunct="1">
              <a:buClr>
                <a:srgbClr val="33CC33"/>
              </a:buClr>
              <a:buSzTx/>
              <a:buFont typeface="Wingdings" pitchFamily="2" charset="2"/>
              <a:buNone/>
            </a:pPr>
            <a:endParaRPr lang="en-US" altLang="en-US" sz="4000" b="1"/>
          </a:p>
        </p:txBody>
      </p:sp>
      <p:pic>
        <p:nvPicPr>
          <p:cNvPr id="5" name="Picture 5" descr="j02509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544">
            <a:off x="7301878" y="249102"/>
            <a:ext cx="1528019" cy="1621416"/>
          </a:xfrm>
          <a:prstGeom prst="rect">
            <a:avLst/>
          </a:prstGeom>
          <a:solidFill>
            <a:srgbClr val="FFFFFF"/>
          </a:solidFill>
          <a:ln w="63500" cap="rnd">
            <a:solidFill>
              <a:srgbClr val="33CC33"/>
            </a:solidFill>
            <a:prstDash val="sysDot"/>
            <a:miter lim="800000"/>
            <a:headEnd/>
            <a:tailEnd/>
          </a:ln>
          <a:effectLst>
            <a:glow rad="127000">
              <a:srgbClr val="66FF33"/>
            </a:glow>
          </a:effectLst>
          <a:scene3d>
            <a:camera prst="orthographicFront"/>
            <a:lightRig rig="threePt" dir="t"/>
          </a:scene3d>
          <a:sp3d>
            <a:bevelT w="241300" prst="artDeco"/>
            <a:bevelB w="127000"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49250"/>
            <a:ext cx="7772400" cy="1143000"/>
          </a:xfr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br>
              <a:rPr lang="en-US" b="1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b="1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Financial Responsibilities</a:t>
            </a:r>
            <a:br>
              <a:rPr lang="en-US" b="1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4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Administrative Costs:</a:t>
            </a:r>
            <a:br>
              <a:rPr lang="en-US" sz="800" i="1">
                <a:solidFill>
                  <a:srgbClr val="000000"/>
                </a:solidFill>
                <a:latin typeface="Arial" charset="0"/>
              </a:rPr>
            </a:br>
            <a:br>
              <a:rPr lang="en-US" sz="800" i="1">
                <a:solidFill>
                  <a:srgbClr val="000000"/>
                </a:solidFill>
                <a:latin typeface="Arial" charset="0"/>
              </a:rPr>
            </a:br>
            <a:b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itchFamily="34" charset="0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615363" cy="4953000"/>
          </a:xfrm>
        </p:spPr>
        <p:txBody>
          <a:bodyPr/>
          <a:lstStyle/>
          <a:p>
            <a:pPr marL="457200" lvl="1" indent="0" algn="ctr" eaLnBrk="1" hangingPunct="1"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r>
              <a:rPr lang="en-US" sz="4000" dirty="0"/>
              <a:t>  </a:t>
            </a:r>
            <a:r>
              <a:rPr lang="en-US" sz="4000" b="1" i="1" dirty="0"/>
              <a:t> </a:t>
            </a:r>
            <a:endParaRPr lang="en-US" sz="3600" b="1" i="1" dirty="0"/>
          </a:p>
          <a:p>
            <a:pPr marL="457200" lvl="1" indent="0" eaLnBrk="1" hangingPunct="1"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r>
              <a:rPr lang="en-US" sz="1600" b="1" i="1" dirty="0"/>
              <a:t> </a:t>
            </a:r>
          </a:p>
          <a:p>
            <a:pPr lvl="1" eaLnBrk="1" hangingPunct="1">
              <a:buClr>
                <a:srgbClr val="33CC33"/>
              </a:buClr>
              <a:buSzTx/>
              <a:defRPr/>
            </a:pPr>
            <a:r>
              <a:rPr lang="en-US" sz="3600" b="1" i="1" dirty="0"/>
              <a:t> 10% of your October Allocation</a:t>
            </a:r>
          </a:p>
          <a:p>
            <a:pPr marL="457200" lvl="1" indent="0" eaLnBrk="1" hangingPunct="1"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r>
              <a:rPr lang="en-US" sz="1600" b="1" i="1" dirty="0"/>
              <a:t>  </a:t>
            </a:r>
          </a:p>
          <a:p>
            <a:pPr lvl="1" eaLnBrk="1" hangingPunct="1">
              <a:buClr>
                <a:srgbClr val="33CC33"/>
              </a:buClr>
              <a:buSzTx/>
              <a:defRPr/>
            </a:pPr>
            <a:r>
              <a:rPr lang="en-US" sz="3600" b="1" i="1" dirty="0"/>
              <a:t> Large equipment --- Wait till October to submit expense  </a:t>
            </a:r>
          </a:p>
          <a:p>
            <a:pPr marL="457200" lvl="1" indent="0" eaLnBrk="1" hangingPunct="1"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endParaRPr lang="en-US" sz="2800" i="1" dirty="0"/>
          </a:p>
          <a:p>
            <a:pPr marL="457200" lvl="1" indent="0" algn="ctr" eaLnBrk="1" hangingPunct="1"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endParaRPr lang="en-US" sz="4000" b="1" dirty="0"/>
          </a:p>
        </p:txBody>
      </p:sp>
      <p:pic>
        <p:nvPicPr>
          <p:cNvPr id="5" name="Picture 5" descr="j02509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544">
            <a:off x="7301878" y="249102"/>
            <a:ext cx="1528019" cy="1621416"/>
          </a:xfrm>
          <a:prstGeom prst="rect">
            <a:avLst/>
          </a:prstGeom>
          <a:solidFill>
            <a:srgbClr val="FFFFFF"/>
          </a:solidFill>
          <a:ln w="63500" cap="rnd">
            <a:solidFill>
              <a:srgbClr val="33CC33"/>
            </a:solidFill>
            <a:prstDash val="sysDot"/>
            <a:miter lim="800000"/>
            <a:headEnd/>
            <a:tailEnd/>
          </a:ln>
          <a:effectLst>
            <a:glow rad="127000">
              <a:srgbClr val="66FF33"/>
            </a:glow>
          </a:effectLst>
          <a:scene3d>
            <a:camera prst="orthographicFront"/>
            <a:lightRig rig="threePt" dir="t"/>
          </a:scene3d>
          <a:sp3d>
            <a:bevelT w="241300" prst="artDeco"/>
            <a:bevelB w="127000"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04813" y="254000"/>
            <a:ext cx="8347075" cy="1143000"/>
          </a:xfrm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b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Financial Responsibilities</a:t>
            </a:r>
            <a:b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FFVP Budget:</a:t>
            </a:r>
            <a:br>
              <a:rPr lang="en-US" sz="800" i="1" dirty="0">
                <a:solidFill>
                  <a:srgbClr val="000000"/>
                </a:solidFill>
                <a:latin typeface="Arial" charset="0"/>
              </a:rPr>
            </a:br>
            <a:br>
              <a:rPr lang="en-US" sz="800" i="1" dirty="0">
                <a:solidFill>
                  <a:srgbClr val="000000"/>
                </a:solidFill>
                <a:latin typeface="Arial" charset="0"/>
              </a:rPr>
            </a:br>
            <a:b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itchFamily="34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001000" cy="4953000"/>
          </a:xfrm>
        </p:spPr>
        <p:txBody>
          <a:bodyPr/>
          <a:lstStyle/>
          <a:p>
            <a:pPr lvl="2" eaLnBrk="1" hangingPunct="1">
              <a:buClr>
                <a:srgbClr val="33CC33"/>
              </a:buClr>
              <a:buSzTx/>
              <a:defRPr/>
            </a:pPr>
            <a:endParaRPr lang="en-US" i="1" dirty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ct val="100000"/>
              <a:buFont typeface="Wingdings" pitchFamily="2" charset="2"/>
              <a:buNone/>
              <a:defRPr/>
            </a:pPr>
            <a:endParaRPr lang="en-US" sz="1400" dirty="0">
              <a:latin typeface="Times New Roman"/>
              <a:ea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ct val="100000"/>
              <a:defRPr/>
            </a:pPr>
            <a:r>
              <a:rPr lang="en-US" b="1" dirty="0">
                <a:latin typeface="Comic Sans MS"/>
                <a:ea typeface="Times New Roman"/>
              </a:rPr>
              <a:t>$$/Student/Year: </a:t>
            </a:r>
            <a:r>
              <a:rPr lang="en-US" b="1" u="sng" dirty="0">
                <a:latin typeface="Comic Sans MS"/>
                <a:ea typeface="Times New Roman"/>
              </a:rPr>
              <a:t>$50.00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ct val="100000"/>
              <a:buFont typeface="Wingdings" pitchFamily="2" charset="2"/>
              <a:buNone/>
              <a:defRPr/>
            </a:pPr>
            <a:r>
              <a:rPr lang="en-US" b="1" dirty="0">
                <a:latin typeface="Comic Sans MS"/>
                <a:ea typeface="Times New Roman"/>
              </a:rPr>
              <a:t>       </a:t>
            </a:r>
            <a:r>
              <a:rPr lang="en-US" b="1" u="sng" dirty="0">
                <a:latin typeface="Comic Sans MS"/>
                <a:ea typeface="Times New Roman"/>
              </a:rPr>
              <a:t>$55.00 Locally Grown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ct val="100000"/>
              <a:buFont typeface="Wingdings" pitchFamily="2" charset="2"/>
              <a:buNone/>
              <a:defRPr/>
            </a:pPr>
            <a:endParaRPr lang="en-US" sz="2400" dirty="0">
              <a:latin typeface="Times New Roman"/>
              <a:ea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ct val="100000"/>
              <a:defRPr/>
            </a:pPr>
            <a:r>
              <a:rPr lang="en-US" b="1" u="sng" dirty="0">
                <a:latin typeface="Comic Sans MS"/>
                <a:ea typeface="Times New Roman"/>
              </a:rPr>
              <a:t>Example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ct val="100000"/>
              <a:buFont typeface="Wingdings" pitchFamily="2" charset="2"/>
              <a:buNone/>
              <a:defRPr/>
            </a:pPr>
            <a:endParaRPr lang="en-US" sz="2000" dirty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ct val="100000"/>
              <a:buFont typeface="Wingdings" pitchFamily="2" charset="2"/>
              <a:buNone/>
              <a:defRPr/>
            </a:pPr>
            <a:r>
              <a:rPr lang="en-US" sz="800" b="1" dirty="0">
                <a:latin typeface="Comic Sans MS"/>
                <a:ea typeface="Times New Roman"/>
              </a:rPr>
              <a:t> </a:t>
            </a:r>
            <a:endParaRPr lang="en-US" sz="4800" dirty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ct val="100000"/>
              <a:buFont typeface="Wingdings" pitchFamily="2" charset="2"/>
              <a:buNone/>
              <a:defRPr/>
            </a:pPr>
            <a:r>
              <a:rPr lang="en-US" b="1" dirty="0">
                <a:ea typeface="Times New Roman"/>
              </a:rPr>
              <a:t>Enrollment:  500</a:t>
            </a:r>
            <a:endParaRPr lang="en-US" sz="2400" dirty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ct val="100000"/>
              <a:buFont typeface="Wingdings" pitchFamily="2" charset="2"/>
              <a:buNone/>
              <a:defRPr/>
            </a:pPr>
            <a:endParaRPr lang="en-US" dirty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ct val="100000"/>
              <a:buFont typeface="Wingdings" pitchFamily="2" charset="2"/>
              <a:buNone/>
              <a:defRPr/>
            </a:pPr>
            <a:r>
              <a:rPr lang="en-US" dirty="0">
                <a:ea typeface="Times New Roman"/>
              </a:rPr>
              <a:t>$50.00  X  500 = </a:t>
            </a:r>
            <a:r>
              <a:rPr lang="en-US" b="1" dirty="0">
                <a:ea typeface="Times New Roman"/>
              </a:rPr>
              <a:t>$25,000  FFVP Budget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ct val="100000"/>
              <a:buFont typeface="Wingdings" pitchFamily="2" charset="2"/>
              <a:buNone/>
              <a:defRPr/>
            </a:pPr>
            <a:endParaRPr lang="en-US" sz="2400" dirty="0">
              <a:latin typeface="Times New Roman"/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ct val="100000"/>
              <a:buFont typeface="Wingdings" pitchFamily="2" charset="2"/>
              <a:buNone/>
              <a:defRPr/>
            </a:pPr>
            <a:r>
              <a:rPr lang="en-US" dirty="0">
                <a:solidFill>
                  <a:srgbClr val="000000"/>
                </a:solidFill>
                <a:ea typeface="Times New Roman"/>
              </a:rPr>
              <a:t>$55.00  X  500 = </a:t>
            </a:r>
            <a:r>
              <a:rPr lang="en-US" b="1" dirty="0">
                <a:solidFill>
                  <a:srgbClr val="000000"/>
                </a:solidFill>
                <a:ea typeface="Times New Roman"/>
              </a:rPr>
              <a:t>$27,500  FFVP Budget</a:t>
            </a:r>
            <a:endParaRPr lang="en-US" sz="24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2" eaLnBrk="1" hangingPunct="1"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endParaRPr lang="en-US" sz="1600" i="1" dirty="0"/>
          </a:p>
        </p:txBody>
      </p:sp>
      <p:sp>
        <p:nvSpPr>
          <p:cNvPr id="2" name="Action Button: Sound 1">
            <a:hlinkClick r:id="" action="ppaction://noaction" highlightClick="1">
              <a:snd r:embed="rId3" name="bomb.wav"/>
            </a:hlinkClick>
          </p:cNvPr>
          <p:cNvSpPr/>
          <p:nvPr/>
        </p:nvSpPr>
        <p:spPr>
          <a:xfrm>
            <a:off x="381000" y="254000"/>
            <a:ext cx="1042416" cy="1042416"/>
          </a:xfrm>
          <a:prstGeom prst="actionButtonSound">
            <a:avLst/>
          </a:prstGeom>
          <a:solidFill>
            <a:schemeClr val="accent3">
              <a:lumMod val="50000"/>
            </a:schemeClr>
          </a:solidFill>
          <a:ln>
            <a:solidFill>
              <a:srgbClr val="FF0066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Action Button: Sound 7">
            <a:hlinkClick r:id="" action="ppaction://noaction" highlightClick="1">
              <a:snd r:embed="rId3" name="bomb.wav"/>
            </a:hlinkClick>
          </p:cNvPr>
          <p:cNvSpPr/>
          <p:nvPr/>
        </p:nvSpPr>
        <p:spPr>
          <a:xfrm>
            <a:off x="7709029" y="254000"/>
            <a:ext cx="1042416" cy="1042416"/>
          </a:xfrm>
          <a:prstGeom prst="actionButtonSound">
            <a:avLst/>
          </a:prstGeom>
          <a:solidFill>
            <a:schemeClr val="accent3">
              <a:lumMod val="50000"/>
            </a:schemeClr>
          </a:solidFill>
          <a:ln>
            <a:solidFill>
              <a:srgbClr val="FF0066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54000"/>
            <a:ext cx="8610600" cy="1143000"/>
          </a:xfrm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b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Financial Responsibilities</a:t>
            </a:r>
            <a:b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FFVP Budget:</a:t>
            </a:r>
            <a:br>
              <a:rPr lang="en-US" sz="800" i="1" dirty="0">
                <a:solidFill>
                  <a:srgbClr val="000000"/>
                </a:solidFill>
                <a:latin typeface="Arial" charset="0"/>
              </a:rPr>
            </a:br>
            <a:br>
              <a:rPr lang="en-US" sz="800" i="1" dirty="0">
                <a:solidFill>
                  <a:srgbClr val="000000"/>
                </a:solidFill>
                <a:latin typeface="Arial" charset="0"/>
              </a:rPr>
            </a:br>
            <a:b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itchFamily="34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47800"/>
            <a:ext cx="8839200" cy="5257800"/>
          </a:xfrm>
        </p:spPr>
        <p:txBody>
          <a:bodyPr/>
          <a:lstStyle/>
          <a:p>
            <a:pPr lvl="2" eaLnBrk="1" hangingPunct="1">
              <a:buClr>
                <a:srgbClr val="33CC33"/>
              </a:buClr>
              <a:buSzTx/>
              <a:defRPr/>
            </a:pPr>
            <a:endParaRPr lang="en-US" sz="1000" i="1" dirty="0"/>
          </a:p>
          <a:p>
            <a:pPr marL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defRPr/>
            </a:pPr>
            <a:r>
              <a:rPr lang="en-US" b="1" u="sng" dirty="0">
                <a:ea typeface="Times New Roman"/>
              </a:rPr>
              <a:t>Budget in Excel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Font typeface="Wingdings" pitchFamily="2" charset="2"/>
              <a:buNone/>
              <a:defRPr/>
            </a:pPr>
            <a:r>
              <a:rPr lang="en-US" sz="2000" i="1" dirty="0">
                <a:ea typeface="Times New Roman"/>
              </a:rPr>
              <a:t>(See Flash Drive)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Font typeface="Wingdings" pitchFamily="2" charset="2"/>
              <a:buNone/>
              <a:defRPr/>
            </a:pPr>
            <a:r>
              <a:rPr lang="en-US" sz="2000" dirty="0">
                <a:ea typeface="Times New Roman"/>
              </a:rPr>
              <a:t> </a:t>
            </a:r>
            <a:endParaRPr lang="en-US" sz="2000" dirty="0">
              <a:latin typeface="Times New Roman"/>
              <a:ea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defRPr/>
            </a:pPr>
            <a:r>
              <a:rPr lang="en-US" sz="3200" b="1" dirty="0">
                <a:ea typeface="Times New Roman"/>
              </a:rPr>
              <a:t>Cost/Serving for Produce: 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Font typeface="Wingdings" pitchFamily="2" charset="2"/>
              <a:buNone/>
              <a:defRPr/>
            </a:pPr>
            <a:r>
              <a:rPr lang="en-US" b="1" dirty="0">
                <a:ea typeface="Times New Roman"/>
              </a:rPr>
              <a:t>Approx. 35¢ - 85¢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b="1" dirty="0">
              <a:ea typeface="Times New Roman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Font typeface="Wingdings" pitchFamily="2" charset="2"/>
              <a:buNone/>
              <a:defRPr/>
            </a:pPr>
            <a:r>
              <a:rPr lang="en-US" sz="3600" b="1" dirty="0">
                <a:ea typeface="Times New Roman"/>
              </a:rPr>
              <a:t>$1.00 plus --- RED FLAG!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b="1" dirty="0">
              <a:ea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defRPr/>
            </a:pPr>
            <a:r>
              <a:rPr lang="en-US" sz="3200" b="1" dirty="0">
                <a:solidFill>
                  <a:srgbClr val="000000"/>
                </a:solidFill>
                <a:ea typeface="Times New Roman"/>
              </a:rPr>
              <a:t>Cost/Serving for Supplies: 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Font typeface="Wingdings" pitchFamily="2" charset="2"/>
              <a:buNone/>
              <a:defRPr/>
            </a:pPr>
            <a:r>
              <a:rPr lang="en-US" b="1" dirty="0">
                <a:solidFill>
                  <a:srgbClr val="000000"/>
                </a:solidFill>
                <a:ea typeface="Times New Roman"/>
              </a:rPr>
              <a:t>Approx. 3¢ - 10¢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b="1" dirty="0">
              <a:ea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ct val="100000"/>
              <a:defRPr/>
            </a:pPr>
            <a:endParaRPr lang="en-US" sz="1400" dirty="0">
              <a:ea typeface="Times New Roman"/>
            </a:endParaRPr>
          </a:p>
          <a:p>
            <a:pPr lvl="2" eaLnBrk="1" hangingPunct="1">
              <a:buClr>
                <a:srgbClr val="33CC33"/>
              </a:buClr>
              <a:buSzTx/>
              <a:buFont typeface="Wingdings" pitchFamily="2" charset="2"/>
              <a:buNone/>
              <a:defRPr/>
            </a:pPr>
            <a:endParaRPr lang="en-US" sz="1600" i="1" dirty="0"/>
          </a:p>
        </p:txBody>
      </p:sp>
      <p:grpSp>
        <p:nvGrpSpPr>
          <p:cNvPr id="2" name="Action Button: Sound 1"/>
          <p:cNvGrpSpPr>
            <a:grpSpLocks/>
          </p:cNvGrpSpPr>
          <p:nvPr/>
        </p:nvGrpSpPr>
        <p:grpSpPr bwMode="auto">
          <a:xfrm>
            <a:off x="139700" y="12700"/>
            <a:ext cx="1530350" cy="1530350"/>
            <a:chOff x="88" y="8"/>
            <a:chExt cx="964" cy="964"/>
          </a:xfrm>
        </p:grpSpPr>
        <p:pic>
          <p:nvPicPr>
            <p:cNvPr id="56324" name="Action Button: Sound 1">
              <a:hlinkClick r:id="" action="ppaction://noaction" highlightClick="1">
                <a:snd r:embed="rId3" name="bomb.wav"/>
              </a:hlinkClick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" y="8"/>
              <a:ext cx="964" cy="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25" name="Text Box 5"/>
            <p:cNvSpPr txBox="1">
              <a:spLocks noChangeArrowheads="1"/>
            </p:cNvSpPr>
            <p:nvPr/>
          </p:nvSpPr>
          <p:spPr bwMode="auto">
            <a:xfrm>
              <a:off x="240" y="160"/>
              <a:ext cx="657" cy="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E1"/>
                </a:solidFill>
              </a:endParaRPr>
            </a:p>
          </p:txBody>
        </p:sp>
      </p:grpSp>
      <p:sp>
        <p:nvSpPr>
          <p:cNvPr id="8" name="Action Button: Sound 7">
            <a:hlinkClick r:id="" action="ppaction://noaction" highlightClick="1">
              <a:snd r:embed="rId3" name="bomb.wav"/>
            </a:hlinkClick>
          </p:cNvPr>
          <p:cNvSpPr/>
          <p:nvPr/>
        </p:nvSpPr>
        <p:spPr>
          <a:xfrm>
            <a:off x="7772400" y="254000"/>
            <a:ext cx="1042416" cy="1042416"/>
          </a:xfrm>
          <a:prstGeom prst="actionButtonSound">
            <a:avLst/>
          </a:prstGeom>
          <a:solidFill>
            <a:schemeClr val="accent3">
              <a:lumMod val="50000"/>
            </a:schemeClr>
          </a:solidFill>
          <a:ln>
            <a:solidFill>
              <a:srgbClr val="FF0066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143000"/>
          </a:xfrm>
        </p:spPr>
        <p:txBody>
          <a:bodyPr/>
          <a:lstStyle/>
          <a:p>
            <a:pPr algn="ctr"/>
            <a:r>
              <a:rPr lang="en-US" b="1" dirty="0">
                <a:latin typeface="Arial Rounded MT Bold" panose="020F0704030504030204" pitchFamily="34" charset="0"/>
              </a:rPr>
              <a:t> </a:t>
            </a:r>
            <a:br>
              <a:rPr lang="en-US" b="1" dirty="0">
                <a:latin typeface="Arial Rounded MT Bold" panose="020F0704030504030204" pitchFamily="34" charset="0"/>
              </a:rPr>
            </a:br>
            <a:r>
              <a:rPr lang="en-US" b="1" dirty="0">
                <a:latin typeface="Arial Rounded MT Bold" panose="020F0704030504030204" pitchFamily="34" charset="0"/>
              </a:rPr>
              <a:t>Monthly Budget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2740332" cy="830404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826162"/>
              </p:ext>
            </p:extLst>
          </p:nvPr>
        </p:nvGraphicFramePr>
        <p:xfrm>
          <a:off x="609600" y="1511663"/>
          <a:ext cx="8077200" cy="475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OCT ALLOCATION: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/>
                        <a:t>ENROLLMT.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baseline="0" dirty="0"/>
                        <a:t>MONTH: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Oct.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Nov.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Dec.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OP</a:t>
                      </a:r>
                      <a:r>
                        <a:rPr lang="en-US" sz="2200" b="1" baseline="0" dirty="0"/>
                        <a:t> DAYS</a:t>
                      </a:r>
                      <a:r>
                        <a:rPr lang="en-US" sz="2200" b="1" dirty="0"/>
                        <a:t>: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FRUITS: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VEGGIES: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LABOR: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SUPPLIES: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ADMIN: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TOTAL: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/>
                        <a:t>REMAINING BALANCE: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AVG.</a:t>
                      </a:r>
                      <a:r>
                        <a:rPr lang="en-US" sz="2200" b="1" baseline="0" dirty="0"/>
                        <a:t> PORTION COSTS</a:t>
                      </a:r>
                      <a:r>
                        <a:rPr lang="en-US" sz="2200" b="1" dirty="0"/>
                        <a:t>:</a:t>
                      </a: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Oval Callout 6"/>
          <p:cNvSpPr/>
          <p:nvPr/>
        </p:nvSpPr>
        <p:spPr>
          <a:xfrm>
            <a:off x="5017870" y="830404"/>
            <a:ext cx="3033215" cy="860466"/>
          </a:xfrm>
          <a:prstGeom prst="wedgeEllipseCallout">
            <a:avLst>
              <a:gd name="adj1" fmla="val -42389"/>
              <a:gd name="adj2" fmla="val 491536"/>
            </a:avLst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Remaining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Balance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62402" y="1508823"/>
            <a:ext cx="1353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$25,000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90308" y="1539501"/>
            <a:ext cx="848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500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96655" y="2824348"/>
            <a:ext cx="1219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$3,000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96658" y="3294483"/>
            <a:ext cx="1219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$1,800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95800" y="2357735"/>
            <a:ext cx="60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96658" y="4966572"/>
            <a:ext cx="1219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$4,800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29529" y="5431551"/>
            <a:ext cx="1353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$20,200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78236" y="5852481"/>
            <a:ext cx="1353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$1.20</a:t>
            </a:r>
          </a:p>
        </p:txBody>
      </p:sp>
      <p:sp>
        <p:nvSpPr>
          <p:cNvPr id="15" name="Oval Callout 14"/>
          <p:cNvSpPr/>
          <p:nvPr/>
        </p:nvSpPr>
        <p:spPr>
          <a:xfrm>
            <a:off x="5867400" y="3657600"/>
            <a:ext cx="3033215" cy="602903"/>
          </a:xfrm>
          <a:prstGeom prst="wedgeEllipseCallout">
            <a:avLst>
              <a:gd name="adj1" fmla="val -67185"/>
              <a:gd name="adj2" fmla="val 32560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</a:endParaRPr>
          </a:p>
          <a:p>
            <a:pPr algn="ctr"/>
            <a:r>
              <a:rPr lang="en-US" sz="2600" b="1" dirty="0">
                <a:solidFill>
                  <a:schemeClr val="tx1"/>
                </a:solidFill>
              </a:rPr>
              <a:t>RED FLAG!!</a:t>
            </a: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3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>
                <a:latin typeface="Britannic Bold" pitchFamily="34" charset="0"/>
              </a:rPr>
              <a:t>Spend the Money!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458200" cy="5029200"/>
          </a:xfrm>
        </p:spPr>
        <p:txBody>
          <a:bodyPr/>
          <a:lstStyle/>
          <a:p>
            <a:pPr eaLnBrk="1" hangingPunct="1">
              <a:buClr>
                <a:srgbClr val="33CC33"/>
              </a:buClr>
            </a:pPr>
            <a:r>
              <a:rPr lang="en-US" altLang="en-US" dirty="0"/>
              <a:t>Funding from October 1, 2018 to Sept. 30, 2019</a:t>
            </a:r>
          </a:p>
          <a:p>
            <a:pPr eaLnBrk="1" hangingPunct="1">
              <a:buClr>
                <a:srgbClr val="33CC33"/>
              </a:buClr>
            </a:pPr>
            <a:endParaRPr lang="en-US" altLang="en-US" sz="1200" dirty="0"/>
          </a:p>
          <a:p>
            <a:pPr eaLnBrk="1" hangingPunct="1">
              <a:buClr>
                <a:srgbClr val="33CC33"/>
              </a:buClr>
            </a:pPr>
            <a:r>
              <a:rPr lang="en-US" altLang="en-US" b="1" dirty="0"/>
              <a:t>Submit/Certify</a:t>
            </a:r>
            <a:r>
              <a:rPr lang="en-US" altLang="en-US" dirty="0"/>
              <a:t> reimbursement claims by 10</a:t>
            </a:r>
            <a:r>
              <a:rPr lang="en-US" altLang="en-US" baseline="30000" dirty="0"/>
              <a:t>th</a:t>
            </a:r>
            <a:r>
              <a:rPr lang="en-US" altLang="en-US" dirty="0"/>
              <a:t> of month  </a:t>
            </a:r>
            <a:r>
              <a:rPr lang="en-US" altLang="en-US" i="1" dirty="0"/>
              <a:t>(prior month’s expenses)</a:t>
            </a:r>
          </a:p>
          <a:p>
            <a:pPr eaLnBrk="1" hangingPunct="1">
              <a:buClr>
                <a:srgbClr val="33CC33"/>
              </a:buClr>
            </a:pPr>
            <a:endParaRPr lang="en-US" altLang="en-US" sz="1200" i="1" dirty="0"/>
          </a:p>
          <a:p>
            <a:pPr eaLnBrk="1" hangingPunct="1">
              <a:buClr>
                <a:srgbClr val="33CC33"/>
              </a:buClr>
            </a:pPr>
            <a:r>
              <a:rPr lang="en-US" altLang="en-US" dirty="0"/>
              <a:t>After approved, funds paid similar to how  school lunch money is received, w/ notation of FFVP</a:t>
            </a:r>
          </a:p>
          <a:p>
            <a:pPr eaLnBrk="1" hangingPunct="1">
              <a:buClr>
                <a:srgbClr val="33CC33"/>
              </a:buClr>
            </a:pPr>
            <a:endParaRPr lang="en-US" altLang="en-US" sz="1200" dirty="0"/>
          </a:p>
          <a:p>
            <a:pPr eaLnBrk="1" hangingPunct="1">
              <a:buClr>
                <a:srgbClr val="33CC33"/>
              </a:buClr>
            </a:pPr>
            <a:r>
              <a:rPr lang="en-US" altLang="en-US" b="1" dirty="0"/>
              <a:t>One allocation </a:t>
            </a:r>
            <a:r>
              <a:rPr lang="en-US" altLang="en-US" dirty="0"/>
              <a:t>of funding:  </a:t>
            </a:r>
            <a:r>
              <a:rPr lang="en-US" altLang="en-US" b="1" dirty="0"/>
              <a:t>Oct19</a:t>
            </a:r>
          </a:p>
          <a:p>
            <a:pPr lvl="1" eaLnBrk="1" hangingPunct="1">
              <a:buClr>
                <a:srgbClr val="FF9999"/>
              </a:buClr>
            </a:pPr>
            <a:r>
              <a:rPr lang="en-US" altLang="en-US" b="1" dirty="0"/>
              <a:t>Spend Sept. 2018 funds by </a:t>
            </a:r>
            <a:r>
              <a:rPr lang="en-US" altLang="en-US" b="1" u="sng" dirty="0"/>
              <a:t>Sept 30, 2018</a:t>
            </a:r>
          </a:p>
          <a:p>
            <a:pPr marL="457200" lvl="1" indent="0" eaLnBrk="1" hangingPunct="1">
              <a:buClr>
                <a:srgbClr val="FF9999"/>
              </a:buClr>
              <a:buNone/>
            </a:pPr>
            <a:r>
              <a:rPr lang="en-US" altLang="en-US" b="1" dirty="0"/>
              <a:t>   </a:t>
            </a:r>
            <a:r>
              <a:rPr lang="en-US" altLang="en-US" sz="2400" i="1" u="sng" dirty="0"/>
              <a:t>(2017-2018 Schools Only!)</a:t>
            </a:r>
          </a:p>
          <a:p>
            <a:pPr lvl="1" eaLnBrk="1" hangingPunct="1">
              <a:buClr>
                <a:srgbClr val="FF9999"/>
              </a:buClr>
            </a:pPr>
            <a:endParaRPr lang="en-US" altLang="en-US" sz="1000" b="1" u="sng" dirty="0"/>
          </a:p>
          <a:p>
            <a:pPr lvl="1" eaLnBrk="1" hangingPunct="1">
              <a:buClr>
                <a:srgbClr val="FF9999"/>
              </a:buClr>
            </a:pPr>
            <a:r>
              <a:rPr lang="en-US" altLang="en-US" b="1" dirty="0"/>
              <a:t>Spend Oct19 funds by Sept. 30, 2019</a:t>
            </a:r>
          </a:p>
        </p:txBody>
      </p:sp>
      <p:pic>
        <p:nvPicPr>
          <p:cNvPr id="57348" name="Picture 4" descr="MCj0441459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8600"/>
            <a:ext cx="21351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 descr="MCj0441459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21351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6096000" y="2895600"/>
            <a:ext cx="3033215" cy="860466"/>
          </a:xfrm>
          <a:prstGeom prst="wedgeEllipseCallout">
            <a:avLst>
              <a:gd name="adj1" fmla="val -133471"/>
              <a:gd name="adj2" fmla="val 187874"/>
            </a:avLst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NEW</a:t>
            </a:r>
            <a:r>
              <a:rPr lang="en-US" sz="2400" b="1" dirty="0">
                <a:solidFill>
                  <a:schemeClr val="tx1"/>
                </a:solidFill>
              </a:rPr>
              <a:t>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b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REIMBURSEMENT </a:t>
            </a:r>
            <a:b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CLAIM</a:t>
            </a:r>
            <a:b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en-US" b="1" dirty="0">
              <a:latin typeface="Britannic Bold" pitchFamily="34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612188" cy="5029200"/>
          </a:xfrm>
        </p:spPr>
        <p:txBody>
          <a:bodyPr/>
          <a:lstStyle/>
          <a:p>
            <a:pPr algn="ctr" eaLnBrk="1" hangingPunct="1">
              <a:buClr>
                <a:srgbClr val="33CC33"/>
              </a:buClr>
              <a:defRPr/>
            </a:pPr>
            <a:r>
              <a:rPr lang="en-US" altLang="en-US" sz="3200" b="1" dirty="0"/>
              <a:t>Submit/Certify</a:t>
            </a:r>
            <a:r>
              <a:rPr lang="en-US" altLang="en-US" sz="3200" dirty="0"/>
              <a:t> Reimbursement Claims by </a:t>
            </a:r>
            <a:r>
              <a:rPr lang="en-US" altLang="en-US" sz="3200" b="1" dirty="0"/>
              <a:t>10</a:t>
            </a:r>
            <a:r>
              <a:rPr lang="en-US" altLang="en-US" sz="3200" b="1" baseline="30000" dirty="0"/>
              <a:t>th</a:t>
            </a:r>
            <a:r>
              <a:rPr lang="en-US" altLang="en-US" sz="3200" b="1" dirty="0"/>
              <a:t> of Following Month</a:t>
            </a:r>
          </a:p>
          <a:p>
            <a:pPr algn="ctr" eaLnBrk="1" hangingPunct="1">
              <a:buClr>
                <a:srgbClr val="33CC33"/>
              </a:buClr>
              <a:defRPr/>
            </a:pPr>
            <a:endParaRPr lang="en-US" altLang="en-US" sz="2000" dirty="0"/>
          </a:p>
          <a:p>
            <a:pPr algn="ctr" eaLnBrk="1" hangingPunct="1">
              <a:buClr>
                <a:srgbClr val="33CC33"/>
              </a:buClr>
              <a:defRPr/>
            </a:pPr>
            <a:r>
              <a:rPr lang="en-US" sz="3200" dirty="0"/>
              <a:t>Schools that submit voucher </a:t>
            </a:r>
            <a:r>
              <a:rPr lang="en-US" sz="3200" b="1" dirty="0"/>
              <a:t>60 days   </a:t>
            </a:r>
          </a:p>
          <a:p>
            <a:pPr marL="0" indent="0" algn="ctr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r>
              <a:rPr lang="en-US" sz="3200" dirty="0"/>
              <a:t>after last day of claim month --- </a:t>
            </a:r>
          </a:p>
          <a:p>
            <a:pPr marL="0" indent="0" algn="ctr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r>
              <a:rPr lang="en-US" sz="3200" b="1" dirty="0"/>
              <a:t>Will be Eliminated &amp; Not Paid</a:t>
            </a:r>
          </a:p>
          <a:p>
            <a:pPr marL="0" indent="0" algn="ctr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2000" b="1" dirty="0"/>
          </a:p>
          <a:p>
            <a:pPr algn="ctr" eaLnBrk="1" hangingPunct="1">
              <a:buClr>
                <a:srgbClr val="33CC33"/>
              </a:buClr>
              <a:defRPr/>
            </a:pPr>
            <a:r>
              <a:rPr lang="en-US" sz="3200" dirty="0"/>
              <a:t>Monthly</a:t>
            </a:r>
            <a:r>
              <a:rPr lang="en-US" sz="3200" b="1" dirty="0"/>
              <a:t> “Remaining Budget” </a:t>
            </a:r>
            <a:r>
              <a:rPr lang="en-US" sz="3200" dirty="0"/>
              <a:t>Sent to </a:t>
            </a:r>
          </a:p>
          <a:p>
            <a:pPr marL="0" indent="0" algn="ctr" eaLnBrk="1" hangingPunct="1">
              <a:buClr>
                <a:srgbClr val="33CC33"/>
              </a:buClr>
              <a:buNone/>
              <a:defRPr/>
            </a:pPr>
            <a:r>
              <a:rPr lang="en-US" sz="3200" b="1" dirty="0"/>
              <a:t>FFVP</a:t>
            </a:r>
            <a:r>
              <a:rPr lang="en-US" sz="3200" dirty="0"/>
              <a:t> </a:t>
            </a:r>
            <a:r>
              <a:rPr lang="en-US" sz="3200" b="1" dirty="0"/>
              <a:t>Coordinator</a:t>
            </a:r>
          </a:p>
        </p:txBody>
      </p:sp>
      <p:pic>
        <p:nvPicPr>
          <p:cNvPr id="58372" name="Picture 4" descr="MCj0441459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875"/>
            <a:ext cx="21351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 descr="MCj0441459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875"/>
            <a:ext cx="21351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77813"/>
            <a:ext cx="76962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Lucida Sans Unicode" pitchFamily="34" charset="0"/>
              </a:rPr>
              <a:t>PROGRESS </a:t>
            </a:r>
            <a:b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Lucida Sans Unicode" pitchFamily="34" charset="0"/>
              </a:rPr>
            </a:b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Lucida Sans Unicode" pitchFamily="34" charset="0"/>
              </a:rPr>
              <a:t>REPORTS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4325" y="1981200"/>
            <a:ext cx="8763000" cy="4741863"/>
          </a:xfrm>
        </p:spPr>
        <p:txBody>
          <a:bodyPr/>
          <a:lstStyle/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1400" dirty="0"/>
          </a:p>
          <a:p>
            <a:pPr algn="ctr" eaLnBrk="1" hangingPunct="1">
              <a:buClr>
                <a:srgbClr val="FF0066"/>
              </a:buClr>
              <a:defRPr/>
            </a:pPr>
            <a:r>
              <a:rPr lang="en-US" sz="4800" b="1" dirty="0"/>
              <a:t> 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Mid-Year --- Due Feb 15</a:t>
            </a:r>
          </a:p>
          <a:p>
            <a:pPr marL="0" indent="0" algn="ctr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buClr>
                <a:srgbClr val="FF0066"/>
              </a:buClr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Year-End --- Due June</a:t>
            </a:r>
          </a:p>
        </p:txBody>
      </p:sp>
      <p:pic>
        <p:nvPicPr>
          <p:cNvPr id="5" name="Picture 5" descr="j02509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544">
            <a:off x="7753998" y="227875"/>
            <a:ext cx="1184381" cy="1303601"/>
          </a:xfrm>
          <a:prstGeom prst="rect">
            <a:avLst/>
          </a:prstGeom>
          <a:solidFill>
            <a:srgbClr val="FFFFFF"/>
          </a:solidFill>
          <a:ln w="63500" cap="rnd">
            <a:solidFill>
              <a:srgbClr val="FF0066"/>
            </a:solidFill>
            <a:prstDash val="sysDot"/>
            <a:miter lim="800000"/>
            <a:headEnd/>
            <a:tailEnd/>
          </a:ln>
          <a:effectLst>
            <a:glow rad="127000">
              <a:schemeClr val="accent6">
                <a:lumMod val="40000"/>
                <a:lumOff val="60000"/>
              </a:schemeClr>
            </a:glow>
            <a:outerShdw blurRad="76200" dist="50800" dir="5400000" algn="ctr" rotWithShape="0">
              <a:schemeClr val="accent6">
                <a:lumMod val="20000"/>
                <a:lumOff val="80000"/>
              </a:scheme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6" name="Picture 5" descr="j02509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544">
            <a:off x="286398" y="206266"/>
            <a:ext cx="1184381" cy="1303601"/>
          </a:xfrm>
          <a:prstGeom prst="rect">
            <a:avLst/>
          </a:prstGeom>
          <a:solidFill>
            <a:srgbClr val="FFFFFF"/>
          </a:solidFill>
          <a:ln w="63500" cap="rnd">
            <a:solidFill>
              <a:srgbClr val="FF0066"/>
            </a:solidFill>
            <a:prstDash val="sysDot"/>
            <a:miter lim="800000"/>
            <a:headEnd/>
            <a:tailEnd/>
          </a:ln>
          <a:effectLst>
            <a:glow rad="127000">
              <a:schemeClr val="accent6">
                <a:lumMod val="40000"/>
                <a:lumOff val="60000"/>
              </a:schemeClr>
            </a:glow>
            <a:outerShdw blurRad="76200" dist="50800" dir="5400000" algn="ctr" rotWithShape="0">
              <a:schemeClr val="accent6">
                <a:lumMod val="20000"/>
                <a:lumOff val="80000"/>
              </a:scheme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77813"/>
            <a:ext cx="76962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Lucida Sans Unicode" pitchFamily="34" charset="0"/>
              </a:rPr>
              <a:t>PROGRESS </a:t>
            </a:r>
            <a:b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Lucida Sans Unicode" pitchFamily="34" charset="0"/>
              </a:rPr>
            </a:b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Lucida Sans Unicode" pitchFamily="34" charset="0"/>
              </a:rPr>
              <a:t>REPORTS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28775"/>
            <a:ext cx="8763000" cy="4800600"/>
          </a:xfrm>
        </p:spPr>
        <p:txBody>
          <a:bodyPr/>
          <a:lstStyle/>
          <a:p>
            <a:pPr marL="0" indent="0" eaLnBrk="1" hangingPunct="1">
              <a:buClr>
                <a:srgbClr val="33CC33"/>
              </a:buClr>
              <a:buFont typeface="Wingdings" pitchFamily="2" charset="2"/>
              <a:buNone/>
              <a:defRPr/>
            </a:pPr>
            <a:endParaRPr lang="en-US" sz="100" dirty="0"/>
          </a:p>
          <a:p>
            <a:pPr algn="ctr" eaLnBrk="1" hangingPunct="1">
              <a:buClr>
                <a:srgbClr val="FF0066"/>
              </a:buClr>
              <a:defRPr/>
            </a:pPr>
            <a:r>
              <a:rPr lang="en-US" sz="4800" b="1" dirty="0"/>
              <a:t> </a:t>
            </a:r>
            <a:r>
              <a:rPr lang="en-US" sz="4000" b="1" dirty="0"/>
              <a:t>Standardized Form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buClr>
                <a:srgbClr val="FF0066"/>
              </a:buClr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/>
              <a:t>Short!</a:t>
            </a:r>
          </a:p>
          <a:p>
            <a:pPr algn="ctr" eaLnBrk="1" hangingPunct="1">
              <a:buClr>
                <a:srgbClr val="FF0066"/>
              </a:buClr>
              <a:defRPr/>
            </a:pPr>
            <a:endParaRPr lang="en-US" sz="2000" b="1" dirty="0"/>
          </a:p>
          <a:p>
            <a:pPr algn="ctr" eaLnBrk="1" hangingPunct="1">
              <a:buClr>
                <a:srgbClr val="FF0066"/>
              </a:buClr>
              <a:defRPr/>
            </a:pPr>
            <a:r>
              <a:rPr lang="en-US" sz="4000" b="1" dirty="0"/>
              <a:t>Completed by School Representative --- Not FSD</a:t>
            </a:r>
          </a:p>
          <a:p>
            <a:pPr algn="ctr" eaLnBrk="1" hangingPunct="1">
              <a:buClr>
                <a:srgbClr val="FF0066"/>
              </a:buClr>
              <a:defRPr/>
            </a:pPr>
            <a:endParaRPr lang="en-US" sz="2000" b="1" dirty="0"/>
          </a:p>
          <a:p>
            <a:pPr algn="ctr" eaLnBrk="1" hangingPunct="1">
              <a:buClr>
                <a:srgbClr val="FF0066"/>
              </a:buClr>
              <a:defRPr/>
            </a:pPr>
            <a:r>
              <a:rPr lang="en-US" sz="4000" b="1" dirty="0"/>
              <a:t>Must Be On Time!</a:t>
            </a:r>
          </a:p>
        </p:txBody>
      </p:sp>
      <p:pic>
        <p:nvPicPr>
          <p:cNvPr id="5" name="Picture 5" descr="j02509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544">
            <a:off x="7753998" y="227875"/>
            <a:ext cx="1184381" cy="1303601"/>
          </a:xfrm>
          <a:prstGeom prst="rect">
            <a:avLst/>
          </a:prstGeom>
          <a:solidFill>
            <a:srgbClr val="FFFFFF"/>
          </a:solidFill>
          <a:ln w="63500" cap="rnd">
            <a:solidFill>
              <a:srgbClr val="FF0066"/>
            </a:solidFill>
            <a:prstDash val="sysDot"/>
            <a:miter lim="800000"/>
            <a:headEnd/>
            <a:tailEnd/>
          </a:ln>
          <a:effectLst>
            <a:glow rad="127000">
              <a:schemeClr val="accent6">
                <a:lumMod val="40000"/>
                <a:lumOff val="60000"/>
              </a:schemeClr>
            </a:glow>
            <a:outerShdw blurRad="76200" dist="50800" dir="5400000" algn="ctr" rotWithShape="0">
              <a:schemeClr val="accent6">
                <a:lumMod val="20000"/>
                <a:lumOff val="80000"/>
              </a:scheme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6" name="Picture 5" descr="j02509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544">
            <a:off x="286398" y="206266"/>
            <a:ext cx="1184381" cy="1303601"/>
          </a:xfrm>
          <a:prstGeom prst="rect">
            <a:avLst/>
          </a:prstGeom>
          <a:solidFill>
            <a:srgbClr val="FFFFFF"/>
          </a:solidFill>
          <a:ln w="63500" cap="rnd">
            <a:solidFill>
              <a:srgbClr val="FF0066"/>
            </a:solidFill>
            <a:prstDash val="sysDot"/>
            <a:miter lim="800000"/>
            <a:headEnd/>
            <a:tailEnd/>
          </a:ln>
          <a:effectLst>
            <a:glow rad="127000">
              <a:schemeClr val="accent6">
                <a:lumMod val="40000"/>
                <a:lumOff val="60000"/>
              </a:schemeClr>
            </a:glow>
            <a:outerShdw blurRad="76200" dist="50800" dir="5400000" algn="ctr" rotWithShape="0">
              <a:schemeClr val="accent6">
                <a:lumMod val="20000"/>
                <a:lumOff val="80000"/>
              </a:scheme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ELLIGIBILITY CRITERIA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 </a:t>
            </a:r>
            <a:b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Future FFVP Grants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6887"/>
            <a:ext cx="8610600" cy="4876800"/>
          </a:xfrm>
        </p:spPr>
        <p:txBody>
          <a:bodyPr/>
          <a:lstStyle/>
          <a:p>
            <a:pPr>
              <a:buClr>
                <a:srgbClr val="00FF00"/>
              </a:buClr>
              <a:buFont typeface="Wingdings" pitchFamily="2" charset="2"/>
              <a:buChar char="è"/>
              <a:defRPr/>
            </a:pPr>
            <a:r>
              <a:rPr lang="en-US" sz="3600" b="1" dirty="0"/>
              <a:t>Spend All Funds by Sept. 30, 2019     </a:t>
            </a:r>
            <a:r>
              <a:rPr lang="en-US" b="1" i="1" dirty="0">
                <a:ln w="12700">
                  <a:solidFill>
                    <a:srgbClr val="FF3300"/>
                  </a:solidFill>
                </a:ln>
                <a:effectLst/>
              </a:rPr>
              <a:t>June 30 --- 10% or Less of Budget Remaining!!</a:t>
            </a:r>
          </a:p>
          <a:p>
            <a:pPr marL="0" indent="0">
              <a:buClr>
                <a:srgbClr val="00FF00"/>
              </a:buClr>
              <a:buNone/>
              <a:defRPr/>
            </a:pPr>
            <a:endParaRPr lang="en-US" sz="1800" dirty="0"/>
          </a:p>
          <a:p>
            <a:pPr>
              <a:buClr>
                <a:srgbClr val="00FF00"/>
              </a:buClr>
              <a:buFont typeface="Wingdings" pitchFamily="2" charset="2"/>
              <a:buChar char="è"/>
              <a:defRPr/>
            </a:pPr>
            <a:r>
              <a:rPr lang="en-US" sz="3200" b="1" dirty="0"/>
              <a:t>Manage Budget Efficiently ---</a:t>
            </a:r>
            <a:r>
              <a:rPr lang="en-US" sz="3200" dirty="0"/>
              <a:t>                     </a:t>
            </a:r>
            <a:r>
              <a:rPr lang="en-US" sz="3200" b="1" i="1" dirty="0"/>
              <a:t>Do Not Overspend or Underspend</a:t>
            </a:r>
          </a:p>
          <a:p>
            <a:pPr>
              <a:buClr>
                <a:srgbClr val="00FF00"/>
              </a:buClr>
              <a:buFont typeface="Wingdings" pitchFamily="2" charset="2"/>
              <a:buChar char="è"/>
              <a:defRPr/>
            </a:pPr>
            <a:endParaRPr lang="en-US" sz="1800" dirty="0"/>
          </a:p>
          <a:p>
            <a:pPr>
              <a:buClr>
                <a:srgbClr val="00FF00"/>
              </a:buClr>
              <a:buFont typeface="Wingdings" pitchFamily="2" charset="2"/>
              <a:buChar char="è"/>
              <a:defRPr/>
            </a:pPr>
            <a:r>
              <a:rPr lang="en-US" sz="3200" b="1" dirty="0"/>
              <a:t>Use 50% of Oct. Allocation by Feb. 28</a:t>
            </a:r>
          </a:p>
          <a:p>
            <a:pPr>
              <a:buClr>
                <a:srgbClr val="00FF00"/>
              </a:buClr>
              <a:buFont typeface="Wingdings" pitchFamily="2" charset="2"/>
              <a:buChar char="è"/>
              <a:defRPr/>
            </a:pPr>
            <a:endParaRPr lang="en-US" sz="1800" dirty="0"/>
          </a:p>
          <a:p>
            <a:pPr marL="0" indent="0">
              <a:buFont typeface="Wingdings" pitchFamily="2" charset="2"/>
              <a:buNone/>
              <a:defRPr/>
            </a:pPr>
            <a:endParaRPr lang="en-US" sz="3600" dirty="0"/>
          </a:p>
          <a:p>
            <a:pPr>
              <a:buFont typeface="Wingdings" pitchFamily="2" charset="2"/>
              <a:buChar char=""/>
              <a:defRPr/>
            </a:pPr>
            <a:endParaRPr lang="en-US" sz="1000" dirty="0"/>
          </a:p>
          <a:p>
            <a:pPr>
              <a:buFont typeface="Wingdings" pitchFamily="2" charset="2"/>
              <a:buChar char=""/>
              <a:defRPr/>
            </a:pPr>
            <a:endParaRPr lang="en-US" dirty="0"/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2668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0"/>
            <a:ext cx="12668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yers">
  <a:themeElements>
    <a:clrScheme name="Layers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Layer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ayer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Soaring">
  <a:themeElements>
    <a:clrScheme name="">
      <a:dk1>
        <a:srgbClr val="000000"/>
      </a:dk1>
      <a:lt1>
        <a:srgbClr val="CCFFFF"/>
      </a:lt1>
      <a:dk2>
        <a:srgbClr val="FFCCCC"/>
      </a:dk2>
      <a:lt2>
        <a:srgbClr val="CCFFCC"/>
      </a:lt2>
      <a:accent1>
        <a:srgbClr val="0099CC"/>
      </a:accent1>
      <a:accent2>
        <a:srgbClr val="99FFCC"/>
      </a:accent2>
      <a:accent3>
        <a:srgbClr val="E2FFFF"/>
      </a:accent3>
      <a:accent4>
        <a:srgbClr val="000000"/>
      </a:accent4>
      <a:accent5>
        <a:srgbClr val="AACAE2"/>
      </a:accent5>
      <a:accent6>
        <a:srgbClr val="8AE7B9"/>
      </a:accent6>
      <a:hlink>
        <a:srgbClr val="6600CC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Soaring">
  <a:themeElements>
    <a:clrScheme name="">
      <a:dk1>
        <a:srgbClr val="000000"/>
      </a:dk1>
      <a:lt1>
        <a:srgbClr val="CCFFFF"/>
      </a:lt1>
      <a:dk2>
        <a:srgbClr val="FFCCCC"/>
      </a:dk2>
      <a:lt2>
        <a:srgbClr val="CCFFCC"/>
      </a:lt2>
      <a:accent1>
        <a:srgbClr val="0099CC"/>
      </a:accent1>
      <a:accent2>
        <a:srgbClr val="99FFCC"/>
      </a:accent2>
      <a:accent3>
        <a:srgbClr val="E2FFFF"/>
      </a:accent3>
      <a:accent4>
        <a:srgbClr val="000000"/>
      </a:accent4>
      <a:accent5>
        <a:srgbClr val="AACAE2"/>
      </a:accent5>
      <a:accent6>
        <a:srgbClr val="8AE7B9"/>
      </a:accent6>
      <a:hlink>
        <a:srgbClr val="6600CC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Soaring">
  <a:themeElements>
    <a:clrScheme name="">
      <a:dk1>
        <a:srgbClr val="000000"/>
      </a:dk1>
      <a:lt1>
        <a:srgbClr val="CCFFFF"/>
      </a:lt1>
      <a:dk2>
        <a:srgbClr val="FFCCCC"/>
      </a:dk2>
      <a:lt2>
        <a:srgbClr val="CCFFCC"/>
      </a:lt2>
      <a:accent1>
        <a:srgbClr val="0099CC"/>
      </a:accent1>
      <a:accent2>
        <a:srgbClr val="99FFCC"/>
      </a:accent2>
      <a:accent3>
        <a:srgbClr val="E2FFFF"/>
      </a:accent3>
      <a:accent4>
        <a:srgbClr val="000000"/>
      </a:accent4>
      <a:accent5>
        <a:srgbClr val="AACAE2"/>
      </a:accent5>
      <a:accent6>
        <a:srgbClr val="8AE7B9"/>
      </a:accent6>
      <a:hlink>
        <a:srgbClr val="6600CC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Soaring">
  <a:themeElements>
    <a:clrScheme name="">
      <a:dk1>
        <a:srgbClr val="000000"/>
      </a:dk1>
      <a:lt1>
        <a:srgbClr val="CCFFFF"/>
      </a:lt1>
      <a:dk2>
        <a:srgbClr val="FFCCCC"/>
      </a:dk2>
      <a:lt2>
        <a:srgbClr val="CCFFCC"/>
      </a:lt2>
      <a:accent1>
        <a:srgbClr val="0099CC"/>
      </a:accent1>
      <a:accent2>
        <a:srgbClr val="99FFCC"/>
      </a:accent2>
      <a:accent3>
        <a:srgbClr val="E2FFFF"/>
      </a:accent3>
      <a:accent4>
        <a:srgbClr val="000000"/>
      </a:accent4>
      <a:accent5>
        <a:srgbClr val="AACAE2"/>
      </a:accent5>
      <a:accent6>
        <a:srgbClr val="8AE7B9"/>
      </a:accent6>
      <a:hlink>
        <a:srgbClr val="6600CC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Soaring">
  <a:themeElements>
    <a:clrScheme name="">
      <a:dk1>
        <a:srgbClr val="000000"/>
      </a:dk1>
      <a:lt1>
        <a:srgbClr val="CCFFFF"/>
      </a:lt1>
      <a:dk2>
        <a:srgbClr val="FFCCCC"/>
      </a:dk2>
      <a:lt2>
        <a:srgbClr val="CCFFCC"/>
      </a:lt2>
      <a:accent1>
        <a:srgbClr val="0099CC"/>
      </a:accent1>
      <a:accent2>
        <a:srgbClr val="99FFCC"/>
      </a:accent2>
      <a:accent3>
        <a:srgbClr val="E2FFFF"/>
      </a:accent3>
      <a:accent4>
        <a:srgbClr val="000000"/>
      </a:accent4>
      <a:accent5>
        <a:srgbClr val="AACAE2"/>
      </a:accent5>
      <a:accent6>
        <a:srgbClr val="8AE7B9"/>
      </a:accent6>
      <a:hlink>
        <a:srgbClr val="6600CC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oaring">
  <a:themeElements>
    <a:clrScheme name="">
      <a:dk1>
        <a:srgbClr val="000000"/>
      </a:dk1>
      <a:lt1>
        <a:srgbClr val="CCFFFF"/>
      </a:lt1>
      <a:dk2>
        <a:srgbClr val="FFCCCC"/>
      </a:dk2>
      <a:lt2>
        <a:srgbClr val="CCFFCC"/>
      </a:lt2>
      <a:accent1>
        <a:srgbClr val="0099CC"/>
      </a:accent1>
      <a:accent2>
        <a:srgbClr val="99FFCC"/>
      </a:accent2>
      <a:accent3>
        <a:srgbClr val="E2FFFF"/>
      </a:accent3>
      <a:accent4>
        <a:srgbClr val="000000"/>
      </a:accent4>
      <a:accent5>
        <a:srgbClr val="AACAE2"/>
      </a:accent5>
      <a:accent6>
        <a:srgbClr val="8AE7B9"/>
      </a:accent6>
      <a:hlink>
        <a:srgbClr val="6600CC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oaring">
  <a:themeElements>
    <a:clrScheme name="">
      <a:dk1>
        <a:srgbClr val="000000"/>
      </a:dk1>
      <a:lt1>
        <a:srgbClr val="CCFFFF"/>
      </a:lt1>
      <a:dk2>
        <a:srgbClr val="FFCCCC"/>
      </a:dk2>
      <a:lt2>
        <a:srgbClr val="CCFFCC"/>
      </a:lt2>
      <a:accent1>
        <a:srgbClr val="0099CC"/>
      </a:accent1>
      <a:accent2>
        <a:srgbClr val="99FFCC"/>
      </a:accent2>
      <a:accent3>
        <a:srgbClr val="E2FFFF"/>
      </a:accent3>
      <a:accent4>
        <a:srgbClr val="000000"/>
      </a:accent4>
      <a:accent5>
        <a:srgbClr val="AACAE2"/>
      </a:accent5>
      <a:accent6>
        <a:srgbClr val="8AE7B9"/>
      </a:accent6>
      <a:hlink>
        <a:srgbClr val="6600CC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Soaring">
  <a:themeElements>
    <a:clrScheme name="">
      <a:dk1>
        <a:srgbClr val="000000"/>
      </a:dk1>
      <a:lt1>
        <a:srgbClr val="CCFFFF"/>
      </a:lt1>
      <a:dk2>
        <a:srgbClr val="FFCCCC"/>
      </a:dk2>
      <a:lt2>
        <a:srgbClr val="CCFFCC"/>
      </a:lt2>
      <a:accent1>
        <a:srgbClr val="0099CC"/>
      </a:accent1>
      <a:accent2>
        <a:srgbClr val="99FFCC"/>
      </a:accent2>
      <a:accent3>
        <a:srgbClr val="E2FFFF"/>
      </a:accent3>
      <a:accent4>
        <a:srgbClr val="000000"/>
      </a:accent4>
      <a:accent5>
        <a:srgbClr val="AACAE2"/>
      </a:accent5>
      <a:accent6>
        <a:srgbClr val="8AE7B9"/>
      </a:accent6>
      <a:hlink>
        <a:srgbClr val="6600CC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Soaring">
  <a:themeElements>
    <a:clrScheme name="">
      <a:dk1>
        <a:srgbClr val="000000"/>
      </a:dk1>
      <a:lt1>
        <a:srgbClr val="CCFFFF"/>
      </a:lt1>
      <a:dk2>
        <a:srgbClr val="FFCCCC"/>
      </a:dk2>
      <a:lt2>
        <a:srgbClr val="CCFFCC"/>
      </a:lt2>
      <a:accent1>
        <a:srgbClr val="0099CC"/>
      </a:accent1>
      <a:accent2>
        <a:srgbClr val="99FFCC"/>
      </a:accent2>
      <a:accent3>
        <a:srgbClr val="E2FFFF"/>
      </a:accent3>
      <a:accent4>
        <a:srgbClr val="000000"/>
      </a:accent4>
      <a:accent5>
        <a:srgbClr val="AACAE2"/>
      </a:accent5>
      <a:accent6>
        <a:srgbClr val="8AE7B9"/>
      </a:accent6>
      <a:hlink>
        <a:srgbClr val="6600CC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Soaring">
  <a:themeElements>
    <a:clrScheme name="">
      <a:dk1>
        <a:srgbClr val="000000"/>
      </a:dk1>
      <a:lt1>
        <a:srgbClr val="CCFFFF"/>
      </a:lt1>
      <a:dk2>
        <a:srgbClr val="FFCCCC"/>
      </a:dk2>
      <a:lt2>
        <a:srgbClr val="CCFFCC"/>
      </a:lt2>
      <a:accent1>
        <a:srgbClr val="0099CC"/>
      </a:accent1>
      <a:accent2>
        <a:srgbClr val="99FFCC"/>
      </a:accent2>
      <a:accent3>
        <a:srgbClr val="E2FFFF"/>
      </a:accent3>
      <a:accent4>
        <a:srgbClr val="000000"/>
      </a:accent4>
      <a:accent5>
        <a:srgbClr val="AACAE2"/>
      </a:accent5>
      <a:accent6>
        <a:srgbClr val="8AE7B9"/>
      </a:accent6>
      <a:hlink>
        <a:srgbClr val="6600CC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Soaring">
  <a:themeElements>
    <a:clrScheme name="">
      <a:dk1>
        <a:srgbClr val="000000"/>
      </a:dk1>
      <a:lt1>
        <a:srgbClr val="CCFFFF"/>
      </a:lt1>
      <a:dk2>
        <a:srgbClr val="FFCCCC"/>
      </a:dk2>
      <a:lt2>
        <a:srgbClr val="CCFFCC"/>
      </a:lt2>
      <a:accent1>
        <a:srgbClr val="0099CC"/>
      </a:accent1>
      <a:accent2>
        <a:srgbClr val="99FFCC"/>
      </a:accent2>
      <a:accent3>
        <a:srgbClr val="E2FFFF"/>
      </a:accent3>
      <a:accent4>
        <a:srgbClr val="000000"/>
      </a:accent4>
      <a:accent5>
        <a:srgbClr val="AACAE2"/>
      </a:accent5>
      <a:accent6>
        <a:srgbClr val="8AE7B9"/>
      </a:accent6>
      <a:hlink>
        <a:srgbClr val="6600CC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Soaring">
  <a:themeElements>
    <a:clrScheme name="">
      <a:dk1>
        <a:srgbClr val="000000"/>
      </a:dk1>
      <a:lt1>
        <a:srgbClr val="CCFFFF"/>
      </a:lt1>
      <a:dk2>
        <a:srgbClr val="FFCCCC"/>
      </a:dk2>
      <a:lt2>
        <a:srgbClr val="CCFFCC"/>
      </a:lt2>
      <a:accent1>
        <a:srgbClr val="0099CC"/>
      </a:accent1>
      <a:accent2>
        <a:srgbClr val="99FFCC"/>
      </a:accent2>
      <a:accent3>
        <a:srgbClr val="E2FFFF"/>
      </a:accent3>
      <a:accent4>
        <a:srgbClr val="000000"/>
      </a:accent4>
      <a:accent5>
        <a:srgbClr val="AACAE2"/>
      </a:accent5>
      <a:accent6>
        <a:srgbClr val="8AE7B9"/>
      </a:accent6>
      <a:hlink>
        <a:srgbClr val="6600CC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Soaring">
  <a:themeElements>
    <a:clrScheme name="">
      <a:dk1>
        <a:srgbClr val="000000"/>
      </a:dk1>
      <a:lt1>
        <a:srgbClr val="CCFFFF"/>
      </a:lt1>
      <a:dk2>
        <a:srgbClr val="FFCCCC"/>
      </a:dk2>
      <a:lt2>
        <a:srgbClr val="CCFFCC"/>
      </a:lt2>
      <a:accent1>
        <a:srgbClr val="0099CC"/>
      </a:accent1>
      <a:accent2>
        <a:srgbClr val="99FFCC"/>
      </a:accent2>
      <a:accent3>
        <a:srgbClr val="E2FFFF"/>
      </a:accent3>
      <a:accent4>
        <a:srgbClr val="000000"/>
      </a:accent4>
      <a:accent5>
        <a:srgbClr val="AACAE2"/>
      </a:accent5>
      <a:accent6>
        <a:srgbClr val="8AE7B9"/>
      </a:accent6>
      <a:hlink>
        <a:srgbClr val="6600CC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Layers</Template>
  <TotalTime>9360</TotalTime>
  <Words>2914</Words>
  <Application>Microsoft Office PowerPoint</Application>
  <PresentationFormat>On-screen Show (4:3)</PresentationFormat>
  <Paragraphs>920</Paragraphs>
  <Slides>115</Slides>
  <Notes>97</Notes>
  <HiddenSlides>0</HiddenSlides>
  <MMClips>3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115</vt:i4>
      </vt:variant>
    </vt:vector>
  </HeadingPairs>
  <TitlesOfParts>
    <vt:vector size="150" baseType="lpstr">
      <vt:lpstr>Aharoni</vt:lpstr>
      <vt:lpstr>Arial</vt:lpstr>
      <vt:lpstr>Arial Black</vt:lpstr>
      <vt:lpstr>Arial Rounded MT Bold</vt:lpstr>
      <vt:lpstr>Arial Unicode MS</vt:lpstr>
      <vt:lpstr>Berlin Sans FB</vt:lpstr>
      <vt:lpstr>Berlin Sans FB Demi</vt:lpstr>
      <vt:lpstr>Bodoni MT Black</vt:lpstr>
      <vt:lpstr>Britannic Bold</vt:lpstr>
      <vt:lpstr>Broadway</vt:lpstr>
      <vt:lpstr>Calibri</vt:lpstr>
      <vt:lpstr>Comic Sans MS</vt:lpstr>
      <vt:lpstr>Cooper Black</vt:lpstr>
      <vt:lpstr>Garamond</vt:lpstr>
      <vt:lpstr>Georgia</vt:lpstr>
      <vt:lpstr>Impact</vt:lpstr>
      <vt:lpstr>Lucida Sans Unicode</vt:lpstr>
      <vt:lpstr>Script MT Bold</vt:lpstr>
      <vt:lpstr>Tahoma</vt:lpstr>
      <vt:lpstr>Times New Roman</vt:lpstr>
      <vt:lpstr>Wingdings</vt:lpstr>
      <vt:lpstr>Layers</vt:lpstr>
      <vt:lpstr>Soaring</vt:lpstr>
      <vt:lpstr>1_Soaring</vt:lpstr>
      <vt:lpstr>2_Soaring</vt:lpstr>
      <vt:lpstr>3_Soaring</vt:lpstr>
      <vt:lpstr>4_Soaring</vt:lpstr>
      <vt:lpstr>5_Soaring</vt:lpstr>
      <vt:lpstr>6_Soaring</vt:lpstr>
      <vt:lpstr>7_Soaring</vt:lpstr>
      <vt:lpstr>8_Soaring</vt:lpstr>
      <vt:lpstr>9_Soaring</vt:lpstr>
      <vt:lpstr>10_Soaring</vt:lpstr>
      <vt:lpstr>11_Soaring</vt:lpstr>
      <vt:lpstr>12_Soaring</vt:lpstr>
      <vt:lpstr>Fresh Fruit &amp; Vegetable Program </vt:lpstr>
      <vt:lpstr>PowerPoint Presentation</vt:lpstr>
      <vt:lpstr>PowerPoint Presentation</vt:lpstr>
      <vt:lpstr>Congratulations! </vt:lpstr>
      <vt:lpstr>FFVP LOGO!</vt:lpstr>
      <vt:lpstr>FFVP BANNER!</vt:lpstr>
      <vt:lpstr>Kids’ Aprons!</vt:lpstr>
      <vt:lpstr>Marketing!</vt:lpstr>
      <vt:lpstr>FFVP AWARD!</vt:lpstr>
      <vt:lpstr>History of the FFVP </vt:lpstr>
      <vt:lpstr>How the FFVP  Works </vt:lpstr>
      <vt:lpstr>Level of Funding</vt:lpstr>
      <vt:lpstr>Requirements of Participation</vt:lpstr>
      <vt:lpstr>Goals of FFVP   for Children: </vt:lpstr>
      <vt:lpstr> Healthy Snacks?? </vt:lpstr>
      <vt:lpstr>Who Receives  Fruits &amp; Veggies ?</vt:lpstr>
      <vt:lpstr>Types of  Fruits &amp; Vegetables ?</vt:lpstr>
      <vt:lpstr>Variety of  Fruits &amp; Vegetables</vt:lpstr>
      <vt:lpstr>Variety of  Fruits and Vegetables</vt:lpstr>
      <vt:lpstr>UNUSUAL  Fruits and Vegetables</vt:lpstr>
      <vt:lpstr>  Taste &amp;  </vt:lpstr>
      <vt:lpstr> ? TASTE &amp; TELL ? FRUIT ? </vt:lpstr>
      <vt:lpstr>Purchasing  Fruits &amp; Vegetables </vt:lpstr>
      <vt:lpstr>Procurement of Fruits &amp; Vegetables </vt:lpstr>
      <vt:lpstr>PowerPoint Presentation</vt:lpstr>
      <vt:lpstr>         </vt:lpstr>
      <vt:lpstr>         </vt:lpstr>
      <vt:lpstr>         </vt:lpstr>
      <vt:lpstr>         </vt:lpstr>
      <vt:lpstr>PowerPoint Presentation</vt:lpstr>
      <vt:lpstr>FOOD CORPS</vt:lpstr>
      <vt:lpstr>SCHOOL GARDENS</vt:lpstr>
      <vt:lpstr>ALTERNATE  GARDEN Ideas</vt:lpstr>
      <vt:lpstr>PowerPoint Presentation</vt:lpstr>
      <vt:lpstr>Types of  Fruits &amp; Vegetables ?</vt:lpstr>
      <vt:lpstr>Types of  Fruits &amp; Vegetables ?</vt:lpstr>
      <vt:lpstr>Vegetables Tips</vt:lpstr>
      <vt:lpstr>COOKING Vegetables </vt:lpstr>
      <vt:lpstr> WHO AM I ?  VEGETABLE</vt:lpstr>
      <vt:lpstr>#1 VEGGIE </vt:lpstr>
      <vt:lpstr> #1    KALE</vt:lpstr>
      <vt:lpstr>#2 VEGGIE </vt:lpstr>
      <vt:lpstr>#2 ASPARAGUS</vt:lpstr>
      <vt:lpstr>#3 VEGGIE </vt:lpstr>
      <vt:lpstr> #3             PARSNIPS</vt:lpstr>
      <vt:lpstr>#4 VEGGIE </vt:lpstr>
      <vt:lpstr>    BEETS</vt:lpstr>
      <vt:lpstr>#5 VEGGIE </vt:lpstr>
      <vt:lpstr>     OKRA   </vt:lpstr>
      <vt:lpstr>#6 VEGGIE </vt:lpstr>
      <vt:lpstr>  #6   CAULIFLOWER</vt:lpstr>
      <vt:lpstr>When to Serve  Fruits &amp; Veggies ?</vt:lpstr>
      <vt:lpstr>Where to Serve  Fruits &amp; Veggies ?</vt:lpstr>
      <vt:lpstr>Where to Serve  Fruits &amp; Veggies</vt:lpstr>
      <vt:lpstr>How to Distribute  Fruits &amp; Veggies</vt:lpstr>
      <vt:lpstr>How to Distribute  Fruits &amp; Veggies</vt:lpstr>
      <vt:lpstr>? Who Can Distribute ? </vt:lpstr>
      <vt:lpstr>Frequency of Service ? </vt:lpstr>
      <vt:lpstr>Frequency  &amp;  Starting Date ? </vt:lpstr>
      <vt:lpstr> WASTE! </vt:lpstr>
      <vt:lpstr>Nutrition Education </vt:lpstr>
      <vt:lpstr>Activities!</vt:lpstr>
      <vt:lpstr>Weighing &amp; Measuring</vt:lpstr>
      <vt:lpstr>EXTRA EFFORTS</vt:lpstr>
      <vt:lpstr>CINCO de MAYO</vt:lpstr>
      <vt:lpstr>Fall &amp; Spring  Harvest</vt:lpstr>
      <vt:lpstr>Educational Day of Fun!</vt:lpstr>
      <vt:lpstr>PowerPoint Presentation</vt:lpstr>
      <vt:lpstr>SOCIAL STUDIES</vt:lpstr>
      <vt:lpstr>SOCIAL STUDIES  &amp;  ART</vt:lpstr>
      <vt:lpstr>Making Learning  FUN!</vt:lpstr>
      <vt:lpstr>MARKETING</vt:lpstr>
      <vt:lpstr>PowerPoint Presentation</vt:lpstr>
      <vt:lpstr>SPECIAL  FFVP Events</vt:lpstr>
      <vt:lpstr>FFVP  BUDGET</vt:lpstr>
      <vt:lpstr>Nutrition Education </vt:lpstr>
      <vt:lpstr>PowerPoint Presentation</vt:lpstr>
      <vt:lpstr>TEACHERS</vt:lpstr>
      <vt:lpstr>FLIER</vt:lpstr>
      <vt:lpstr>Non-Allowable Costs ?</vt:lpstr>
      <vt:lpstr>PowerPoint Presentation</vt:lpstr>
      <vt:lpstr> Fruits &amp; Vegetables  Toolkit </vt:lpstr>
      <vt:lpstr>Activities!</vt:lpstr>
      <vt:lpstr> Financial: Two Categories Operating Costs: </vt:lpstr>
      <vt:lpstr>  Financial  Operating Costs:  </vt:lpstr>
      <vt:lpstr>  Financial  Operating Costs:  </vt:lpstr>
      <vt:lpstr> Financial Responsibilities: Two Categories </vt:lpstr>
      <vt:lpstr>PowerPoint Presentation</vt:lpstr>
      <vt:lpstr>  Financial Responsibilities   Administrative Costs:   </vt:lpstr>
      <vt:lpstr>  Financial Responsibilities   Administrative Costs:   </vt:lpstr>
      <vt:lpstr>  Financial Responsibilities   Administrative Costs:   </vt:lpstr>
      <vt:lpstr>  Financial Responsibilities   FFVP Budget:   </vt:lpstr>
      <vt:lpstr>  Financial Responsibilities FFVP Budget:   </vt:lpstr>
      <vt:lpstr>  Monthly Budget</vt:lpstr>
      <vt:lpstr>Spend the Money!</vt:lpstr>
      <vt:lpstr> REIMBURSEMENT  CLAIM </vt:lpstr>
      <vt:lpstr>PROGRESS  REPORTS</vt:lpstr>
      <vt:lpstr>PROGRESS  REPORTS</vt:lpstr>
      <vt:lpstr>ELLIGIBILITY CRITERIA  For  Future FFVP Grants</vt:lpstr>
      <vt:lpstr>ELLIGIBILITY CRITERIA  For  Future FFVP Grants</vt:lpstr>
      <vt:lpstr>Activities!</vt:lpstr>
      <vt:lpstr>FEEDBACK!</vt:lpstr>
      <vt:lpstr>LESSONS  LEARNED</vt:lpstr>
      <vt:lpstr>LESSONS  LEARNED</vt:lpstr>
      <vt:lpstr>LESSONS  LEARNED</vt:lpstr>
      <vt:lpstr>LESSONS  LEARNED</vt:lpstr>
      <vt:lpstr>??What Do We Do Next??</vt:lpstr>
      <vt:lpstr>PowerPoint Presentation</vt:lpstr>
      <vt:lpstr>What’s on   FLASH  DRIVE??</vt:lpstr>
      <vt:lpstr>What’s on   FLASH  DRIVE??</vt:lpstr>
      <vt:lpstr>What’s on   FLASH  DRIVE??</vt:lpstr>
      <vt:lpstr> </vt:lpstr>
      <vt:lpstr>☺ Rambutan ☺</vt:lpstr>
      <vt:lpstr>☺ Rambutan ☺</vt:lpstr>
      <vt:lpstr>☺ Romanesco Cauliflower ☺</vt:lpstr>
    </vt:vector>
  </TitlesOfParts>
  <Company>NJ Dept. of Agriculture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Fresh Fruit and Vegetable Program</dc:title>
  <dc:creator>agmrenk</dc:creator>
  <cp:lastModifiedBy>Wolfe, Jeff</cp:lastModifiedBy>
  <cp:revision>351</cp:revision>
  <cp:lastPrinted>2018-08-28T17:17:38Z</cp:lastPrinted>
  <dcterms:created xsi:type="dcterms:W3CDTF">2008-06-17T16:41:32Z</dcterms:created>
  <dcterms:modified xsi:type="dcterms:W3CDTF">2018-10-05T17:47:02Z</dcterms:modified>
</cp:coreProperties>
</file>